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1115" r:id="rId2"/>
    <p:sldId id="718" r:id="rId3"/>
    <p:sldId id="1116" r:id="rId4"/>
    <p:sldId id="743" r:id="rId5"/>
    <p:sldId id="980" r:id="rId6"/>
    <p:sldId id="1112" r:id="rId7"/>
    <p:sldId id="1086" r:id="rId8"/>
    <p:sldId id="745" r:id="rId9"/>
    <p:sldId id="1032" r:id="rId10"/>
    <p:sldId id="985" r:id="rId11"/>
    <p:sldId id="80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CC0A7D-9C07-4E6B-B08F-7D278CC71845}" v="1" dt="2022-07-29T19:15:08.2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990B8-82A8-45CE-9AF6-856875E2E3F2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90A63-AECC-498C-8FC9-C32F508AF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11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opa.org/rustypilotresourceguide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opa.org/rustypilotscenariohandout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829E4-7B8F-48ED-BCF8-1C0A3C644052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J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154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event there are not enough handouts to go around, see the two hidden slides with QR codes on them. Have attendees email RustyPilots@AOPA.org and we will mail them hard copies.</a:t>
            </a:r>
          </a:p>
          <a:p>
            <a:endParaRPr lang="en-US" dirty="0"/>
          </a:p>
          <a:p>
            <a:r>
              <a:rPr lang="en-US" sz="1800" u="sng" dirty="0">
                <a:solidFill>
                  <a:srgbClr val="181818"/>
                </a:solidFill>
                <a:effectLst/>
                <a:latin typeface="OpenSans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aopa.​org/</a:t>
            </a:r>
            <a:r>
              <a:rPr lang="en-US" sz="1800" u="sng" dirty="0" err="1">
                <a:solidFill>
                  <a:srgbClr val="181818"/>
                </a:solidFill>
                <a:effectLst/>
                <a:latin typeface="OpenSans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rustypilotresourceguide</a:t>
            </a:r>
            <a:endParaRPr lang="en-US" sz="1800" u="sng" dirty="0">
              <a:solidFill>
                <a:srgbClr val="181818"/>
              </a:solidFill>
              <a:effectLst/>
              <a:latin typeface="OpenSan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u="sng" dirty="0">
                <a:solidFill>
                  <a:srgbClr val="181818"/>
                </a:solidFill>
                <a:effectLst/>
                <a:latin typeface="OpenSans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aopa.​org/</a:t>
            </a:r>
            <a:r>
              <a:rPr lang="en-US" sz="1800" u="sng" dirty="0" err="1">
                <a:solidFill>
                  <a:srgbClr val="181818"/>
                </a:solidFill>
                <a:effectLst/>
                <a:latin typeface="OpenSans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rustypilotscenariohandout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3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50830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5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719383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BC705-0439-4C5D-8642-9F769B2A03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86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61.53 (a)</a:t>
            </a:r>
            <a:r>
              <a:rPr lang="en-US" baseline="0" dirty="0"/>
              <a:t> (1) No person who holds a medical certificate under part 67 may act as PIC if they know they have a medical condition that would make them unable to meet the requirements of a medical certificate.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829E4-7B8F-48ED-BCF8-1C0A3C644052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JM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212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9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48388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10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611200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11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611200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39FE6-66C1-F44B-A335-759A67713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2C7C31-CF1D-5CC9-CCA3-45CC69342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480E3-5860-FFD0-0882-5B04F3811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AFAC-DB84-4FCC-9E32-80D1C63C88FA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6F4E1-F3E8-2217-45C3-646DEBF8D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BA703-AFE4-8CC9-D6E7-2E1E9D4AD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5564C-35E9-42B5-81EB-A04352CDE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D29FB-3CAF-A1BF-7980-6F16AEBAF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DAB517-5B19-BEBD-2080-9C867F78A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BAD64-EEF1-60D6-BECF-28BD9BEDA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AFAC-DB84-4FCC-9E32-80D1C63C88FA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BC6A-4B8A-9D68-BA6E-766E7CC8C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9B712-59A8-589D-E4D4-A9C54DDDB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5564C-35E9-42B5-81EB-A04352CDE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9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605993-A17A-0A83-CE77-BB114EC9F3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D6119-9F87-CB19-0AB8-8E9728619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7BA65-F0E9-0117-3726-D2F1BE96B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AFAC-DB84-4FCC-9E32-80D1C63C88FA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3A116-D149-B006-28BA-E90893079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664C8-5289-86A0-A701-F99EFA303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5564C-35E9-42B5-81EB-A04352CDE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93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3400"/>
          </a:xfrm>
        </p:spPr>
        <p:txBody>
          <a:bodyPr/>
          <a:lstStyle/>
          <a:p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185335083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051A2-4FBC-86DC-0A2C-45AEF954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AD7BC-9642-CECD-7D20-2756E7066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F6EC6-BDBF-4E7B-5BC6-AA553C727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AFAC-DB84-4FCC-9E32-80D1C63C88FA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719E8-4550-A254-FCF0-A6D0495A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00B6D-1E8F-8C76-65E6-C45D9173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5564C-35E9-42B5-81EB-A04352CDE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30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6226F-0188-2DC1-FC72-933F220A1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C5943-27A7-C937-1119-1881508BB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07534-BA97-0EA0-B207-DABC3332A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AFAC-DB84-4FCC-9E32-80D1C63C88FA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D3110-4548-834E-D516-991EC7D47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2071A-E68E-F056-0F1D-4FFC4957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5564C-35E9-42B5-81EB-A04352CDE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8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5FA5D-8BDF-ACF7-5F4B-EB2A84C80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2A581-5680-A3E0-0E92-5F2E4C634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7F2ED-7A08-4A21-274F-607D3D16C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53D28-CAA2-3C27-854E-B4316DC21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AFAC-DB84-4FCC-9E32-80D1C63C88FA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D2CE2-AE5E-2EE6-6836-BB71C8D7F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7B91B-50EF-2C2C-5C79-52D28D233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5564C-35E9-42B5-81EB-A04352CDE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9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940E1-8E72-77C4-683A-834E8D946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D8CE1-0D42-4DAE-0903-9948BAE06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98B4B4-E4EE-7BC6-A724-EB717DC02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15B4C0-5873-086D-4CCF-F7173F6F8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3F56E-BFFF-3438-2495-6E6FDA0E8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C6EAFF-061F-F9C6-6AE1-711A115F8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AFAC-DB84-4FCC-9E32-80D1C63C88FA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D1E7F8-425C-101E-EA2E-78C324C2B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84CF42-3946-EEDF-7431-66E799B24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5564C-35E9-42B5-81EB-A04352CDE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8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923DD-ECF1-B8D0-69B5-D7312C3E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D3855C-C9A9-A06E-2147-86789AF56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AFAC-DB84-4FCC-9E32-80D1C63C88FA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A79C1-A085-AF56-5F89-75A45313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36D74-F41E-E435-2C4F-3F12658D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5564C-35E9-42B5-81EB-A04352CDE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7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53D68B-646E-EEA8-A481-BC2F82D19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AFAC-DB84-4FCC-9E32-80D1C63C88FA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CF2316-40BC-8080-FC2B-458501F7F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5755B-6136-8E90-593F-ABBC5903E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5564C-35E9-42B5-81EB-A04352CDE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64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2006-7823-2139-4139-414760068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57E7C-38E4-B000-BDB0-8AC5308E0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196ACC-45F9-737C-26A9-4091BCF0D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665FFB-AF51-72B6-04F8-8026F1D7E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AFAC-DB84-4FCC-9E32-80D1C63C88FA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5AF32-50F1-F0F1-1BE4-6956D805C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89AE7-3CC3-8722-D440-1CEB7073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5564C-35E9-42B5-81EB-A04352CDE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94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48B41-7D91-B089-8752-CBDB93477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42A3AB-2A1B-BD90-3B2B-78372AB91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1A96E-2019-B764-9FD3-B27FA5BB9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74B13-B2AF-643D-46BB-9CA0B8F8F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AFAC-DB84-4FCC-9E32-80D1C63C88FA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E6565-2911-9174-2BD2-313218BB2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71E13-39DA-A9FF-9320-B88984D3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5564C-35E9-42B5-81EB-A04352CDE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7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259E8F-2186-0DCD-63FC-FB5FE1976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E8828-2593-9AB8-C13E-49703227D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8216E-7B7C-1792-DF9A-211CD9D96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8AFAC-DB84-4FCC-9E32-80D1C63C88FA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7E924-6CE7-9BEF-2AE1-3D80EBA2A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2E026-4564-6356-9F72-FCE39D88F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5564C-35E9-42B5-81EB-A04352CDE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0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83400"/>
          </a:xfrm>
          <a:prstGeom prst="rect">
            <a:avLst/>
          </a:prstGeom>
          <a:gradFill flip="none" rotWithShape="1">
            <a:gsLst>
              <a:gs pos="100000">
                <a:srgbClr val="FCB426"/>
              </a:gs>
              <a:gs pos="100000">
                <a:srgbClr val="FCB426"/>
              </a:gs>
              <a:gs pos="3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6273798"/>
            <a:ext cx="12192000" cy="609600"/>
            <a:chOff x="0" y="4705350"/>
            <a:chExt cx="9144000" cy="457200"/>
          </a:xfrm>
        </p:grpSpPr>
        <p:grpSp>
          <p:nvGrpSpPr>
            <p:cNvPr id="20" name="Group 19"/>
            <p:cNvGrpSpPr/>
            <p:nvPr/>
          </p:nvGrpSpPr>
          <p:grpSpPr>
            <a:xfrm>
              <a:off x="0" y="4705350"/>
              <a:ext cx="9144000" cy="457200"/>
              <a:chOff x="0" y="4705350"/>
              <a:chExt cx="9144000" cy="457200"/>
            </a:xfrm>
          </p:grpSpPr>
          <p:grpSp>
            <p:nvGrpSpPr>
              <p:cNvPr id="22" name="Group 13"/>
              <p:cNvGrpSpPr/>
              <p:nvPr/>
            </p:nvGrpSpPr>
            <p:grpSpPr>
              <a:xfrm>
                <a:off x="0" y="4705350"/>
                <a:ext cx="9144000" cy="457200"/>
                <a:chOff x="0" y="4705350"/>
                <a:chExt cx="9144000" cy="457200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0" y="4724400"/>
                  <a:ext cx="9144000" cy="43815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0" y="4705350"/>
                  <a:ext cx="9144000" cy="36576"/>
                </a:xfrm>
                <a:prstGeom prst="rect">
                  <a:avLst/>
                </a:prstGeom>
                <a:solidFill>
                  <a:srgbClr val="FCB4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pic>
            <p:nvPicPr>
              <p:cNvPr id="23" name="Picture 22" descr="rusty_pilots_logo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668566" y="4752975"/>
                <a:ext cx="2333054" cy="394716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104775" y="4776371"/>
              <a:ext cx="62484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2000" kern="1000" cap="all" spc="67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WELCOME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B33A016-C222-442A-B5EF-9A419E49F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064" y="535433"/>
            <a:ext cx="4913873" cy="544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84247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6883400"/>
          </a:xfrm>
          <a:prstGeom prst="rect">
            <a:avLst/>
          </a:prstGeom>
          <a:gradFill flip="none" rotWithShape="1">
            <a:gsLst>
              <a:gs pos="100000">
                <a:srgbClr val="FCB426"/>
              </a:gs>
              <a:gs pos="100000">
                <a:srgbClr val="FCB426"/>
              </a:gs>
              <a:gs pos="3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295" y="131885"/>
            <a:ext cx="2130189" cy="8534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22300" y="1193801"/>
            <a:ext cx="7482941" cy="179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575" indent="-990575" fontAlgn="ctr">
              <a:buSzPct val="200000"/>
              <a:buBlip>
                <a:blip r:embed="rId4"/>
              </a:buBlip>
            </a:pPr>
            <a:r>
              <a:rPr lang="en-US" sz="2667" b="1" dirty="0">
                <a:latin typeface="Arial" pitchFamily="34" charset="0"/>
                <a:cs typeface="Arial" pitchFamily="34" charset="0"/>
              </a:rPr>
              <a:t>Entry requirements and equipment</a:t>
            </a:r>
          </a:p>
          <a:p>
            <a:pPr fontAlgn="ctr">
              <a:buSzPct val="200000"/>
            </a:pPr>
            <a:endParaRPr lang="en-US" sz="2667" b="1" dirty="0">
              <a:latin typeface="Arial" pitchFamily="34" charset="0"/>
              <a:cs typeface="Arial" pitchFamily="34" charset="0"/>
            </a:endParaRPr>
          </a:p>
          <a:p>
            <a:pPr marL="990575" indent="-990575" fontAlgn="ctr">
              <a:buSzPct val="200000"/>
              <a:buBlip>
                <a:blip r:embed="rId4"/>
              </a:buBlip>
            </a:pPr>
            <a:r>
              <a:rPr lang="en-US" sz="2667" b="1" dirty="0">
                <a:latin typeface="Arial" pitchFamily="34" charset="0"/>
                <a:cs typeface="Arial" pitchFamily="34" charset="0"/>
              </a:rPr>
              <a:t>VFR weather minimums </a:t>
            </a:r>
          </a:p>
          <a:p>
            <a:pPr marL="0" lvl="1" fontAlgn="ctr">
              <a:lnSpc>
                <a:spcPts val="3733"/>
              </a:lnSpc>
              <a:spcAft>
                <a:spcPts val="800"/>
              </a:spcAft>
              <a:buSzPct val="200000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Mnemonic: “3-152s”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3200" y="228601"/>
            <a:ext cx="117348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dirty="0">
                <a:latin typeface="Arial" pitchFamily="34" charset="0"/>
                <a:cs typeface="Arial" pitchFamily="34" charset="0"/>
              </a:rPr>
              <a:t>Class C Airspace Operations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0" y="6273798"/>
            <a:ext cx="12192000" cy="609600"/>
            <a:chOff x="0" y="4705350"/>
            <a:chExt cx="9144000" cy="457200"/>
          </a:xfrm>
        </p:grpSpPr>
        <p:grpSp>
          <p:nvGrpSpPr>
            <p:cNvPr id="21" name="Group 20"/>
            <p:cNvGrpSpPr/>
            <p:nvPr/>
          </p:nvGrpSpPr>
          <p:grpSpPr>
            <a:xfrm>
              <a:off x="0" y="4705350"/>
              <a:ext cx="9144000" cy="457200"/>
              <a:chOff x="0" y="4705350"/>
              <a:chExt cx="9144000" cy="457200"/>
            </a:xfrm>
          </p:grpSpPr>
          <p:grpSp>
            <p:nvGrpSpPr>
              <p:cNvPr id="24" name="Group 13"/>
              <p:cNvGrpSpPr/>
              <p:nvPr/>
            </p:nvGrpSpPr>
            <p:grpSpPr>
              <a:xfrm>
                <a:off x="0" y="4705350"/>
                <a:ext cx="9144000" cy="457200"/>
                <a:chOff x="0" y="4705350"/>
                <a:chExt cx="9144000" cy="457200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0" y="4724400"/>
                  <a:ext cx="9144000" cy="43815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0" y="4705350"/>
                  <a:ext cx="9144000" cy="36576"/>
                </a:xfrm>
                <a:prstGeom prst="rect">
                  <a:avLst/>
                </a:prstGeom>
                <a:solidFill>
                  <a:srgbClr val="FCB4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pic>
            <p:nvPicPr>
              <p:cNvPr id="25" name="Picture 24" descr="rusty_pilots_logo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668566" y="4752975"/>
                <a:ext cx="2333054" cy="394716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104775" y="4776371"/>
              <a:ext cx="62484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kern="1000" cap="all" spc="67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CLASS C AIRSPACE</a:t>
              </a:r>
            </a:p>
          </p:txBody>
        </p:sp>
      </p:grpSp>
      <p:pic>
        <p:nvPicPr>
          <p:cNvPr id="1026" name="Picture 2" descr="\\RIO\Clients\Air Safety Institute\Know Before You Go\Components\Graphics\Cleaned Up Assets\4-9b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388395" y="3334269"/>
            <a:ext cx="4613995" cy="2438399"/>
          </a:xfrm>
          <a:prstGeom prst="rect">
            <a:avLst/>
          </a:prstGeom>
          <a:ln w="127000">
            <a:solidFill>
              <a:schemeClr val="tx1">
                <a:lumMod val="75000"/>
                <a:lumOff val="2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/>
          <a:srcRect t="8151" b="3705"/>
          <a:stretch/>
        </p:blipFill>
        <p:spPr>
          <a:xfrm>
            <a:off x="1289415" y="3334268"/>
            <a:ext cx="4387011" cy="2438400"/>
          </a:xfrm>
          <a:prstGeom prst="rect">
            <a:avLst/>
          </a:prstGeom>
          <a:ln w="12700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987080213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6883400"/>
          </a:xfrm>
          <a:prstGeom prst="rect">
            <a:avLst/>
          </a:prstGeom>
          <a:gradFill flip="none" rotWithShape="1">
            <a:gsLst>
              <a:gs pos="100000">
                <a:srgbClr val="FCB426"/>
              </a:gs>
              <a:gs pos="100000">
                <a:srgbClr val="FCB426"/>
              </a:gs>
              <a:gs pos="3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622301" y="1193800"/>
            <a:ext cx="7150100" cy="1451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575" indent="-990575" fontAlgn="ctr">
              <a:buSzPct val="200000"/>
              <a:buBlip>
                <a:blip r:embed="rId5"/>
              </a:buBlip>
            </a:pPr>
            <a:r>
              <a:rPr lang="en-US" sz="2667" b="1" dirty="0">
                <a:latin typeface="Arial" pitchFamily="34" charset="0"/>
                <a:cs typeface="Arial" pitchFamily="34" charset="0"/>
              </a:rPr>
              <a:t>How to contact Flight Service</a:t>
            </a:r>
          </a:p>
          <a:p>
            <a:pPr marL="1219170" lvl="1" indent="-1219170" fontAlgn="ctr">
              <a:lnSpc>
                <a:spcPts val="3733"/>
              </a:lnSpc>
              <a:spcAft>
                <a:spcPts val="800"/>
              </a:spcAft>
              <a:buSzPct val="200000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Universal FSS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Freq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122.2 </a:t>
            </a:r>
            <a:br>
              <a:rPr lang="en-US" sz="2400" dirty="0">
                <a:latin typeface="Arial" pitchFamily="34" charset="0"/>
                <a:cs typeface="Arial" pitchFamily="34" charset="0"/>
              </a:rPr>
            </a:br>
            <a:r>
              <a:rPr lang="en-US" sz="2400" dirty="0">
                <a:latin typeface="Arial" pitchFamily="34" charset="0"/>
                <a:cs typeface="Arial" pitchFamily="34" charset="0"/>
              </a:rPr>
              <a:t>(No more Flight Watch Freq.)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3200" y="228601"/>
            <a:ext cx="117348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dirty="0">
                <a:latin typeface="Arial" pitchFamily="34" charset="0"/>
                <a:cs typeface="Arial" pitchFamily="34" charset="0"/>
              </a:rPr>
              <a:t>VFR Flight Plans: FSS Has Your Back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0" y="6273798"/>
            <a:ext cx="12192000" cy="609600"/>
            <a:chOff x="0" y="4705350"/>
            <a:chExt cx="9144000" cy="457200"/>
          </a:xfrm>
        </p:grpSpPr>
        <p:grpSp>
          <p:nvGrpSpPr>
            <p:cNvPr id="21" name="Group 20"/>
            <p:cNvGrpSpPr/>
            <p:nvPr/>
          </p:nvGrpSpPr>
          <p:grpSpPr>
            <a:xfrm>
              <a:off x="0" y="4705350"/>
              <a:ext cx="9144000" cy="457200"/>
              <a:chOff x="0" y="4705350"/>
              <a:chExt cx="9144000" cy="457200"/>
            </a:xfrm>
          </p:grpSpPr>
          <p:grpSp>
            <p:nvGrpSpPr>
              <p:cNvPr id="24" name="Group 13"/>
              <p:cNvGrpSpPr/>
              <p:nvPr/>
            </p:nvGrpSpPr>
            <p:grpSpPr>
              <a:xfrm>
                <a:off x="0" y="4705350"/>
                <a:ext cx="9144000" cy="457200"/>
                <a:chOff x="0" y="4705350"/>
                <a:chExt cx="9144000" cy="457200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0" y="4724400"/>
                  <a:ext cx="9144000" cy="43815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0" y="4705350"/>
                  <a:ext cx="9144000" cy="36576"/>
                </a:xfrm>
                <a:prstGeom prst="rect">
                  <a:avLst/>
                </a:prstGeom>
                <a:solidFill>
                  <a:srgbClr val="FCB4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pic>
            <p:nvPicPr>
              <p:cNvPr id="25" name="Picture 24" descr="rusty_pilots_logo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668566" y="4752975"/>
                <a:ext cx="2333054" cy="394716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104775" y="4776371"/>
              <a:ext cx="62484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kern="1000" cap="all" spc="67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CLASS C AIRSPACE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15063" y="3526053"/>
            <a:ext cx="2463708" cy="2194560"/>
          </a:xfrm>
          <a:prstGeom prst="rect">
            <a:avLst/>
          </a:prstGeom>
          <a:ln w="12700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/>
          <a:srcRect t="12470"/>
          <a:stretch/>
        </p:blipFill>
        <p:spPr>
          <a:xfrm>
            <a:off x="9141121" y="1482757"/>
            <a:ext cx="2439971" cy="2194560"/>
          </a:xfrm>
          <a:prstGeom prst="rect">
            <a:avLst/>
          </a:prstGeom>
          <a:ln w="12700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</p:pic>
      <p:sp>
        <p:nvSpPr>
          <p:cNvPr id="18" name="TextBox 17"/>
          <p:cNvSpPr txBox="1"/>
          <p:nvPr/>
        </p:nvSpPr>
        <p:spPr>
          <a:xfrm>
            <a:off x="633217" y="2720605"/>
            <a:ext cx="7150100" cy="1656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575" indent="-990575" fontAlgn="ctr">
              <a:spcAft>
                <a:spcPts val="800"/>
              </a:spcAft>
              <a:buSzPct val="200000"/>
              <a:buBlip>
                <a:blip r:embed="rId5"/>
              </a:buBlip>
            </a:pPr>
            <a:r>
              <a:rPr lang="en-US" sz="2667" b="1" dirty="0">
                <a:latin typeface="Arial" pitchFamily="34" charset="0"/>
                <a:cs typeface="Arial" pitchFamily="34" charset="0"/>
              </a:rPr>
              <a:t>What to say?</a:t>
            </a:r>
          </a:p>
          <a:p>
            <a:pPr marL="1219170" lvl="1" indent="-1219170" fontAlgn="ctr">
              <a:lnSpc>
                <a:spcPts val="3733"/>
              </a:lnSpc>
              <a:spcAft>
                <a:spcPts val="800"/>
              </a:spcAft>
              <a:buSzPct val="200000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Listen:</a:t>
            </a:r>
          </a:p>
          <a:p>
            <a:pPr marL="1219170" lvl="1" indent="-1219170" fontAlgn="ctr">
              <a:lnSpc>
                <a:spcPts val="3733"/>
              </a:lnSpc>
              <a:spcAft>
                <a:spcPts val="800"/>
              </a:spcAft>
              <a:buSzPct val="200000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Refer to your Say It Right reference	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471" y="131885"/>
            <a:ext cx="2130189" cy="853440"/>
          </a:xfrm>
          <a:prstGeom prst="rect">
            <a:avLst/>
          </a:prstGeom>
        </p:spPr>
      </p:pic>
      <p:pic>
        <p:nvPicPr>
          <p:cNvPr id="3" name="VFR Flight Plan w F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73400" y="31730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93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83400"/>
          </a:xfrm>
          <a:prstGeom prst="rect">
            <a:avLst/>
          </a:prstGeom>
          <a:gradFill flip="none" rotWithShape="1">
            <a:gsLst>
              <a:gs pos="100000">
                <a:srgbClr val="FCB426"/>
              </a:gs>
              <a:gs pos="100000">
                <a:srgbClr val="FCB426"/>
              </a:gs>
              <a:gs pos="3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203200" y="228601"/>
            <a:ext cx="117348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dirty="0">
                <a:latin typeface="Arial" pitchFamily="34" charset="0"/>
                <a:cs typeface="Arial" pitchFamily="34" charset="0"/>
              </a:rPr>
              <a:t>Course Overview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6273798"/>
            <a:ext cx="12192000" cy="609600"/>
            <a:chOff x="0" y="4705350"/>
            <a:chExt cx="9144000" cy="457200"/>
          </a:xfrm>
        </p:grpSpPr>
        <p:grpSp>
          <p:nvGrpSpPr>
            <p:cNvPr id="21" name="Group 20"/>
            <p:cNvGrpSpPr/>
            <p:nvPr/>
          </p:nvGrpSpPr>
          <p:grpSpPr>
            <a:xfrm>
              <a:off x="0" y="4705350"/>
              <a:ext cx="9144000" cy="457200"/>
              <a:chOff x="0" y="4705350"/>
              <a:chExt cx="9144000" cy="457200"/>
            </a:xfrm>
          </p:grpSpPr>
          <p:grpSp>
            <p:nvGrpSpPr>
              <p:cNvPr id="23" name="Group 13"/>
              <p:cNvGrpSpPr/>
              <p:nvPr/>
            </p:nvGrpSpPr>
            <p:grpSpPr>
              <a:xfrm>
                <a:off x="0" y="4705350"/>
                <a:ext cx="9144000" cy="457200"/>
                <a:chOff x="0" y="4705350"/>
                <a:chExt cx="9144000" cy="457200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0" y="4724400"/>
                  <a:ext cx="9144000" cy="43815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0" y="4705350"/>
                  <a:ext cx="9144000" cy="36576"/>
                </a:xfrm>
                <a:prstGeom prst="rect">
                  <a:avLst/>
                </a:prstGeom>
                <a:solidFill>
                  <a:srgbClr val="FCB4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pic>
            <p:nvPicPr>
              <p:cNvPr id="24" name="Picture 23" descr="rusty_pilots_logo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668566" y="4752975"/>
                <a:ext cx="2333054" cy="394716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104775" y="4776371"/>
              <a:ext cx="62484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kern="1000" cap="all" spc="67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LET’s get started</a:t>
              </a:r>
            </a:p>
          </p:txBody>
        </p:sp>
      </p:grpSp>
      <p:pic>
        <p:nvPicPr>
          <p:cNvPr id="18" name="Picture 17" descr="rusty_pilots_logo_big.png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rcRect r="78614"/>
          <a:stretch>
            <a:fillRect/>
          </a:stretch>
        </p:blipFill>
        <p:spPr>
          <a:xfrm>
            <a:off x="5745680" y="444500"/>
            <a:ext cx="6446320" cy="490308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2296" y="1193800"/>
            <a:ext cx="115697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575" lvl="1" indent="-990575" fontAlgn="ctr">
              <a:lnSpc>
                <a:spcPts val="3733"/>
              </a:lnSpc>
              <a:buSzPct val="200000"/>
              <a:buBlip>
                <a:blip r:embed="rId4"/>
              </a:buBlip>
            </a:pPr>
            <a:r>
              <a:rPr lang="en-US" sz="2667" b="1" dirty="0">
                <a:latin typeface="Arial" pitchFamily="34" charset="0"/>
                <a:cs typeface="Arial" pitchFamily="34" charset="0"/>
              </a:rPr>
              <a:t>Topics</a:t>
            </a:r>
          </a:p>
          <a:p>
            <a:pPr marL="1219170" lvl="1" indent="-1219170" fontAlgn="ctr">
              <a:lnSpc>
                <a:spcPts val="3733"/>
              </a:lnSpc>
              <a:spcAft>
                <a:spcPts val="800"/>
              </a:spcAft>
              <a:buSzPct val="200000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Regulations</a:t>
            </a:r>
          </a:p>
          <a:p>
            <a:pPr marL="1219170" lvl="1" indent="-1219170" fontAlgn="ctr">
              <a:lnSpc>
                <a:spcPts val="3733"/>
              </a:lnSpc>
              <a:spcAft>
                <a:spcPts val="800"/>
              </a:spcAft>
              <a:buSzPct val="200000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Weather</a:t>
            </a:r>
          </a:p>
          <a:p>
            <a:pPr marL="1219170" lvl="1" indent="-1219170" fontAlgn="ctr">
              <a:lnSpc>
                <a:spcPts val="3733"/>
              </a:lnSpc>
              <a:spcAft>
                <a:spcPts val="800"/>
              </a:spcAft>
              <a:buSzPct val="200000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Airspace</a:t>
            </a:r>
          </a:p>
          <a:p>
            <a:pPr marL="1219170" lvl="1" indent="-1219170" fontAlgn="ctr">
              <a:lnSpc>
                <a:spcPts val="3733"/>
              </a:lnSpc>
              <a:spcAft>
                <a:spcPts val="800"/>
              </a:spcAft>
              <a:buSzPct val="200000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Airport operations</a:t>
            </a:r>
          </a:p>
          <a:p>
            <a:pPr marL="1219170" lvl="1" indent="-1219170" fontAlgn="ctr">
              <a:lnSpc>
                <a:spcPts val="3733"/>
              </a:lnSpc>
              <a:spcAft>
                <a:spcPts val="800"/>
              </a:spcAft>
              <a:buSzPct val="200000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Radio communications</a:t>
            </a:r>
          </a:p>
          <a:p>
            <a:pPr marL="0" lvl="1" fontAlgn="ctr">
              <a:lnSpc>
                <a:spcPts val="3733"/>
              </a:lnSpc>
              <a:spcBef>
                <a:spcPts val="2400"/>
              </a:spcBef>
              <a:spcAft>
                <a:spcPts val="2400"/>
              </a:spcAft>
              <a:buSzPct val="200000"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We can’t cover everything, but we’ll give you enough to know where you should ask more from your CFI or your own study</a:t>
            </a:r>
          </a:p>
        </p:txBody>
      </p:sp>
    </p:spTree>
    <p:extLst>
      <p:ext uri="{BB962C8B-B14F-4D97-AF65-F5344CB8AC3E}">
        <p14:creationId xmlns:p14="http://schemas.microsoft.com/office/powerpoint/2010/main" val="2438772875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25400"/>
            <a:ext cx="12192000" cy="6883400"/>
          </a:xfrm>
          <a:prstGeom prst="rect">
            <a:avLst/>
          </a:prstGeom>
          <a:gradFill flip="none" rotWithShape="1">
            <a:gsLst>
              <a:gs pos="100000">
                <a:srgbClr val="FCB426"/>
              </a:gs>
              <a:gs pos="100000">
                <a:srgbClr val="FCB426"/>
              </a:gs>
              <a:gs pos="3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203200" y="228602"/>
            <a:ext cx="117348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dirty="0">
                <a:latin typeface="Arial" pitchFamily="34" charset="0"/>
                <a:cs typeface="Arial" pitchFamily="34" charset="0"/>
              </a:rPr>
              <a:t>Check Out the Materials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6273796"/>
            <a:ext cx="12192000" cy="609600"/>
            <a:chOff x="0" y="4705350"/>
            <a:chExt cx="9144000" cy="457200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4705350"/>
              <a:ext cx="9144000" cy="457200"/>
              <a:chOff x="0" y="4705350"/>
              <a:chExt cx="9144000" cy="457200"/>
            </a:xfrm>
          </p:grpSpPr>
          <p:grpSp>
            <p:nvGrpSpPr>
              <p:cNvPr id="12" name="Group 13"/>
              <p:cNvGrpSpPr/>
              <p:nvPr/>
            </p:nvGrpSpPr>
            <p:grpSpPr>
              <a:xfrm>
                <a:off x="0" y="4705350"/>
                <a:ext cx="9144000" cy="457200"/>
                <a:chOff x="0" y="4705350"/>
                <a:chExt cx="9144000" cy="457200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0" y="4724400"/>
                  <a:ext cx="9144000" cy="43815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0" y="4705350"/>
                  <a:ext cx="9144000" cy="36576"/>
                </a:xfrm>
                <a:prstGeom prst="rect">
                  <a:avLst/>
                </a:prstGeom>
                <a:solidFill>
                  <a:srgbClr val="FCB4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pic>
            <p:nvPicPr>
              <p:cNvPr id="13" name="Picture 12" descr="rusty_pilots_logo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668566" y="4752975"/>
                <a:ext cx="2333054" cy="394716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104775" y="4776371"/>
              <a:ext cx="62484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kern="1000" cap="all" spc="67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LET’s get started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22296" y="1193802"/>
            <a:ext cx="6345979" cy="1451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990550" fontAlgn="ctr">
              <a:buSzPct val="200000"/>
              <a:buBlip>
                <a:blip r:embed="rId4"/>
              </a:buBlip>
            </a:pPr>
            <a:r>
              <a:rPr lang="en-US" sz="2667" b="1" dirty="0">
                <a:latin typeface="Arial" pitchFamily="34" charset="0"/>
                <a:cs typeface="Arial" pitchFamily="34" charset="0"/>
              </a:rPr>
              <a:t>Rusty Pilots Resource Guide</a:t>
            </a:r>
          </a:p>
          <a:p>
            <a:pPr marL="1219140" lvl="1" indent="-1219140" fontAlgn="ctr">
              <a:lnSpc>
                <a:spcPts val="3733"/>
              </a:lnSpc>
              <a:spcAft>
                <a:spcPts val="800"/>
              </a:spcAft>
              <a:buSzPct val="200000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Kneeboard sized and organized for use once you’re back in the cockpit!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8297" y="2655861"/>
            <a:ext cx="6345979" cy="1618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990550" fontAlgn="ctr">
              <a:lnSpc>
                <a:spcPts val="3733"/>
              </a:lnSpc>
              <a:spcAft>
                <a:spcPts val="800"/>
              </a:spcAft>
              <a:buSzPct val="200000"/>
              <a:buBlip>
                <a:blip r:embed="rId4"/>
              </a:buBlip>
            </a:pPr>
            <a:r>
              <a:rPr lang="en-US" sz="2667" b="1" dirty="0">
                <a:latin typeface="Arial" pitchFamily="34" charset="0"/>
                <a:cs typeface="Arial" pitchFamily="34" charset="0"/>
              </a:rPr>
              <a:t>Scenario Handout</a:t>
            </a:r>
          </a:p>
          <a:p>
            <a:pPr marL="1219140" lvl="1" indent="-1219140" fontAlgn="ctr">
              <a:lnSpc>
                <a:spcPts val="3733"/>
              </a:lnSpc>
              <a:spcAft>
                <a:spcPts val="800"/>
              </a:spcAft>
              <a:buSzPct val="200000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Practice materials that you’ll use to complete our mission today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6753482-0657-A928-446C-D4CA694C390D}"/>
              </a:ext>
            </a:extLst>
          </p:cNvPr>
          <p:cNvGrpSpPr/>
          <p:nvPr/>
        </p:nvGrpSpPr>
        <p:grpSpPr>
          <a:xfrm>
            <a:off x="8087304" y="1252902"/>
            <a:ext cx="2690412" cy="3841332"/>
            <a:chOff x="5485394" y="588105"/>
            <a:chExt cx="2690412" cy="384133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F52FC6F-FB0D-5D67-95A0-9B25CB9BC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655038">
              <a:off x="5485394" y="588105"/>
              <a:ext cx="2345775" cy="30549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17544A-94B9-5C5C-B250-82D5072C9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1157">
              <a:off x="6516246" y="1783380"/>
              <a:ext cx="1659560" cy="2646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5207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RIO\Clients\AOPA\Rusty Pilots\FromClientArchive\2015_09_11 photos\08-600_0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4"/>
          <a:stretch/>
        </p:blipFill>
        <p:spPr bwMode="auto">
          <a:xfrm>
            <a:off x="0" y="-425451"/>
            <a:ext cx="12192000" cy="728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3"/>
          <p:cNvGrpSpPr/>
          <p:nvPr/>
        </p:nvGrpSpPr>
        <p:grpSpPr>
          <a:xfrm>
            <a:off x="0" y="6273800"/>
            <a:ext cx="12192000" cy="609600"/>
            <a:chOff x="0" y="4705350"/>
            <a:chExt cx="9144000" cy="457200"/>
          </a:xfrm>
        </p:grpSpPr>
        <p:sp>
          <p:nvSpPr>
            <p:cNvPr id="9" name="Rectangle 8"/>
            <p:cNvSpPr/>
            <p:nvPr/>
          </p:nvSpPr>
          <p:spPr>
            <a:xfrm>
              <a:off x="0" y="4724400"/>
              <a:ext cx="9144000" cy="43815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4705350"/>
              <a:ext cx="9144000" cy="36576"/>
            </a:xfrm>
            <a:prstGeom prst="rect">
              <a:avLst/>
            </a:prstGeom>
            <a:solidFill>
              <a:srgbClr val="FCB4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53299" y="1054102"/>
            <a:ext cx="4838700" cy="2514599"/>
            <a:chOff x="5514974" y="2038351"/>
            <a:chExt cx="3629025" cy="1885949"/>
          </a:xfrm>
        </p:grpSpPr>
        <p:grpSp>
          <p:nvGrpSpPr>
            <p:cNvPr id="20" name="Group 19"/>
            <p:cNvGrpSpPr/>
            <p:nvPr/>
          </p:nvGrpSpPr>
          <p:grpSpPr>
            <a:xfrm>
              <a:off x="5514974" y="2038351"/>
              <a:ext cx="3629025" cy="1885949"/>
              <a:chOff x="5514974" y="2038351"/>
              <a:chExt cx="3629025" cy="1885949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5514974" y="3505200"/>
                <a:ext cx="3629025" cy="419100"/>
              </a:xfrm>
              <a:prstGeom prst="rect">
                <a:avLst/>
              </a:prstGeom>
              <a:solidFill>
                <a:srgbClr val="FCB4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514974" y="2038351"/>
                <a:ext cx="3629025" cy="1428750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610225" y="2176045"/>
                <a:ext cx="341947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600"/>
                  </a:lnSpc>
                </a:pPr>
                <a:r>
                  <a:rPr lang="en-US" sz="3200" kern="1000" cap="all" spc="67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Pre-flight planning and preparation</a:t>
                </a:r>
              </a:p>
            </p:txBody>
          </p:sp>
        </p:grpSp>
        <p:pic>
          <p:nvPicPr>
            <p:cNvPr id="25" name="Picture 24" descr="rusty_pilots_logo.png"/>
            <p:cNvPicPr>
              <a:picLocks noChangeAspect="1"/>
            </p:cNvPicPr>
            <p:nvPr/>
          </p:nvPicPr>
          <p:blipFill>
            <a:blip r:embed="rId3" cstate="print">
              <a:lum bright="-100000"/>
            </a:blip>
            <a:stretch>
              <a:fillRect/>
            </a:stretch>
          </p:blipFill>
          <p:spPr>
            <a:xfrm>
              <a:off x="5639867" y="3533775"/>
              <a:ext cx="2206943" cy="373380"/>
            </a:xfrm>
            <a:prstGeom prst="rect">
              <a:avLst/>
            </a:prstGeom>
          </p:spPr>
        </p:pic>
      </p:grpSp>
      <p:pic>
        <p:nvPicPr>
          <p:cNvPr id="14" name="Picture 13" descr="rusty_pilots_logo.png">
            <a:extLst>
              <a:ext uri="{FF2B5EF4-FFF2-40B4-BE49-F238E27FC236}">
                <a16:creationId xmlns:a16="http://schemas.microsoft.com/office/drawing/2014/main" id="{5FBAC02C-0FD2-4EB4-88EA-9A9D5ED693E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07044" y="6331741"/>
            <a:ext cx="3110739" cy="5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05866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halkboard_bkg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l="184" r="184"/>
          <a:stretch>
            <a:fillRect/>
          </a:stretch>
        </p:blipFill>
        <p:spPr>
          <a:xfrm>
            <a:off x="0" y="-12700"/>
            <a:ext cx="12192000" cy="6883400"/>
          </a:xfrm>
        </p:spPr>
      </p:pic>
      <p:grpSp>
        <p:nvGrpSpPr>
          <p:cNvPr id="3" name="Group 17"/>
          <p:cNvGrpSpPr/>
          <p:nvPr/>
        </p:nvGrpSpPr>
        <p:grpSpPr>
          <a:xfrm>
            <a:off x="0" y="6273798"/>
            <a:ext cx="12192000" cy="609600"/>
            <a:chOff x="0" y="4705350"/>
            <a:chExt cx="9144000" cy="457200"/>
          </a:xfrm>
        </p:grpSpPr>
        <p:grpSp>
          <p:nvGrpSpPr>
            <p:cNvPr id="4" name="Group 18"/>
            <p:cNvGrpSpPr/>
            <p:nvPr/>
          </p:nvGrpSpPr>
          <p:grpSpPr>
            <a:xfrm>
              <a:off x="0" y="4705350"/>
              <a:ext cx="9144000" cy="457200"/>
              <a:chOff x="0" y="4705350"/>
              <a:chExt cx="9144000" cy="457200"/>
            </a:xfrm>
          </p:grpSpPr>
          <p:grpSp>
            <p:nvGrpSpPr>
              <p:cNvPr id="5" name="Group 13"/>
              <p:cNvGrpSpPr/>
              <p:nvPr/>
            </p:nvGrpSpPr>
            <p:grpSpPr>
              <a:xfrm>
                <a:off x="0" y="4705350"/>
                <a:ext cx="9144000" cy="457200"/>
                <a:chOff x="0" y="4705350"/>
                <a:chExt cx="9144000" cy="457200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0" y="4724400"/>
                  <a:ext cx="9144000" cy="43815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0" y="4705350"/>
                  <a:ext cx="9144000" cy="36576"/>
                </a:xfrm>
                <a:prstGeom prst="rect">
                  <a:avLst/>
                </a:prstGeom>
                <a:solidFill>
                  <a:srgbClr val="FCB4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pic>
            <p:nvPicPr>
              <p:cNvPr id="24" name="Picture 23" descr="rusty_pilots_logo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68566" y="4752975"/>
                <a:ext cx="2333054" cy="394716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104775" y="4776371"/>
              <a:ext cx="62484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kern="1000" cap="all" spc="67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PRE-FLIGHT planning and PREPARATION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63347" y="263350"/>
            <a:ext cx="1146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SCENARIO: Taking the kids to Disney World for Mickey’s New Year’s Eve Party.</a:t>
            </a:r>
          </a:p>
        </p:txBody>
      </p:sp>
      <p:pic>
        <p:nvPicPr>
          <p:cNvPr id="21" name="Picture 20" descr="story_slide_0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2902" y="1455638"/>
            <a:ext cx="11100561" cy="441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33801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171391-E4C1-484A-B4A2-14A4F3408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7"/>
            <a:ext cx="12192000" cy="63823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3CA34B2-1CA7-4F2C-9E68-FBE378EF7346}"/>
              </a:ext>
            </a:extLst>
          </p:cNvPr>
          <p:cNvGrpSpPr/>
          <p:nvPr/>
        </p:nvGrpSpPr>
        <p:grpSpPr>
          <a:xfrm>
            <a:off x="0" y="6244076"/>
            <a:ext cx="12192000" cy="613917"/>
            <a:chOff x="0" y="4702112"/>
            <a:chExt cx="9144000" cy="46043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603D5D9-979E-4399-86BA-85C557D4FBC5}"/>
                </a:ext>
              </a:extLst>
            </p:cNvPr>
            <p:cNvGrpSpPr/>
            <p:nvPr/>
          </p:nvGrpSpPr>
          <p:grpSpPr>
            <a:xfrm>
              <a:off x="0" y="4702112"/>
              <a:ext cx="9144000" cy="460438"/>
              <a:chOff x="0" y="4702112"/>
              <a:chExt cx="9144000" cy="46043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79931EB-C714-4858-933A-03B88977C3B4}"/>
                  </a:ext>
                </a:extLst>
              </p:cNvPr>
              <p:cNvGrpSpPr/>
              <p:nvPr/>
            </p:nvGrpSpPr>
            <p:grpSpPr>
              <a:xfrm>
                <a:off x="0" y="4702112"/>
                <a:ext cx="9144000" cy="460438"/>
                <a:chOff x="0" y="4702112"/>
                <a:chExt cx="9144000" cy="460438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E678486-0ED0-4111-A9B9-6FF7F1C8029C}"/>
                    </a:ext>
                  </a:extLst>
                </p:cNvPr>
                <p:cNvSpPr/>
                <p:nvPr/>
              </p:nvSpPr>
              <p:spPr>
                <a:xfrm>
                  <a:off x="0" y="4724399"/>
                  <a:ext cx="9144000" cy="438151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EFFFFD8-D2FF-45B9-AC94-DF48944C907F}"/>
                    </a:ext>
                  </a:extLst>
                </p:cNvPr>
                <p:cNvSpPr/>
                <p:nvPr/>
              </p:nvSpPr>
              <p:spPr>
                <a:xfrm>
                  <a:off x="0" y="4702112"/>
                  <a:ext cx="9144000" cy="36576"/>
                </a:xfrm>
                <a:prstGeom prst="rect">
                  <a:avLst/>
                </a:prstGeom>
                <a:solidFill>
                  <a:srgbClr val="FCB4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pic>
            <p:nvPicPr>
              <p:cNvPr id="18" name="Picture 17" descr="rusty_pilots_logo.png">
                <a:extLst>
                  <a:ext uri="{FF2B5EF4-FFF2-40B4-BE49-F238E27FC236}">
                    <a16:creationId xmlns:a16="http://schemas.microsoft.com/office/drawing/2014/main" id="{70D946D0-A073-467F-A427-CF8A409BA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68566" y="4752975"/>
                <a:ext cx="2333054" cy="394716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BCDC6A1-0CC5-43E7-B27C-F697FF3F8E78}"/>
                </a:ext>
              </a:extLst>
            </p:cNvPr>
            <p:cNvSpPr txBox="1"/>
            <p:nvPr/>
          </p:nvSpPr>
          <p:spPr>
            <a:xfrm>
              <a:off x="104775" y="4776371"/>
              <a:ext cx="6248400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kern="1000" cap="all" spc="67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PRE-FLIGHT planning and PREPARATION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2C35CD4-5AF7-40C5-A258-D48FFE2B3886}"/>
              </a:ext>
            </a:extLst>
          </p:cNvPr>
          <p:cNvSpPr txBox="1"/>
          <p:nvPr/>
        </p:nvSpPr>
        <p:spPr>
          <a:xfrm>
            <a:off x="475763" y="375142"/>
            <a:ext cx="2425700" cy="6258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67">
                <a:latin typeface="Arial" pitchFamily="34" charset="0"/>
                <a:cs typeface="Arial" pitchFamily="34" charset="0"/>
              </a:rPr>
              <a:t>The Route</a:t>
            </a:r>
          </a:p>
        </p:txBody>
      </p:sp>
    </p:spTree>
    <p:extLst>
      <p:ext uri="{BB962C8B-B14F-4D97-AF65-F5344CB8AC3E}">
        <p14:creationId xmlns:p14="http://schemas.microsoft.com/office/powerpoint/2010/main" val="86271797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83400"/>
          </a:xfrm>
          <a:prstGeom prst="rect">
            <a:avLst/>
          </a:prstGeom>
          <a:gradFill flip="none" rotWithShape="1">
            <a:gsLst>
              <a:gs pos="100000">
                <a:srgbClr val="FCB426"/>
              </a:gs>
              <a:gs pos="100000">
                <a:srgbClr val="FCB426"/>
              </a:gs>
              <a:gs pos="3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3200" y="228600"/>
            <a:ext cx="11734800" cy="115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4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Wanted: Pilot In Command</a:t>
            </a:r>
          </a:p>
          <a:p>
            <a:pPr defTabSz="914377"/>
            <a:endParaRPr lang="en-US" sz="3467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6408" y="884848"/>
            <a:ext cx="944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990526" defTabSz="914377" fontAlgn="ctr">
              <a:buSzPct val="200000"/>
              <a:buBlip>
                <a:blip r:embed="rId3"/>
              </a:buBlip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What do you need to carry with you when you fly?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3" b="4279"/>
          <a:stretch/>
        </p:blipFill>
        <p:spPr>
          <a:xfrm>
            <a:off x="1443945" y="4050253"/>
            <a:ext cx="3473000" cy="2072640"/>
          </a:xfrm>
          <a:prstGeom prst="rect">
            <a:avLst/>
          </a:prstGeom>
          <a:effectLst>
            <a:outerShdw blurRad="190500" dist="152400" dir="2940000" sx="98000" sy="98000" algn="ctr" rotWithShape="0">
              <a:schemeClr val="tx1">
                <a:alpha val="49000"/>
              </a:schemeClr>
            </a:outerShdw>
          </a:effectLst>
        </p:spPr>
      </p:pic>
      <p:grpSp>
        <p:nvGrpSpPr>
          <p:cNvPr id="22" name="Group 21"/>
          <p:cNvGrpSpPr/>
          <p:nvPr/>
        </p:nvGrpSpPr>
        <p:grpSpPr>
          <a:xfrm>
            <a:off x="0" y="6273794"/>
            <a:ext cx="12192000" cy="609600"/>
            <a:chOff x="0" y="4705350"/>
            <a:chExt cx="9144000" cy="457200"/>
          </a:xfrm>
        </p:grpSpPr>
        <p:grpSp>
          <p:nvGrpSpPr>
            <p:cNvPr id="23" name="Group 22"/>
            <p:cNvGrpSpPr/>
            <p:nvPr/>
          </p:nvGrpSpPr>
          <p:grpSpPr>
            <a:xfrm>
              <a:off x="0" y="4705350"/>
              <a:ext cx="9144000" cy="457200"/>
              <a:chOff x="0" y="4705350"/>
              <a:chExt cx="9144000" cy="457200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0" y="4705350"/>
                <a:ext cx="9144000" cy="457200"/>
                <a:chOff x="0" y="4705350"/>
                <a:chExt cx="9144000" cy="457200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0" y="4724400"/>
                  <a:ext cx="9144000" cy="43815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4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0" y="4705350"/>
                  <a:ext cx="9144000" cy="36576"/>
                </a:xfrm>
                <a:prstGeom prst="rect">
                  <a:avLst/>
                </a:prstGeom>
                <a:solidFill>
                  <a:srgbClr val="FCB4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4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pic>
            <p:nvPicPr>
              <p:cNvPr id="26" name="Picture 25" descr="rusty_pilots_logo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668566" y="4752975"/>
                <a:ext cx="2333054" cy="394716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104775" y="4776371"/>
              <a:ext cx="62484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2000" kern="1000" cap="all" spc="67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PRE-FLIGHT planning and PREPARATION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2"/>
          <a:stretch/>
        </p:blipFill>
        <p:spPr>
          <a:xfrm>
            <a:off x="7238124" y="4050253"/>
            <a:ext cx="3383013" cy="2072640"/>
          </a:xfrm>
          <a:prstGeom prst="rect">
            <a:avLst/>
          </a:prstGeom>
          <a:effectLst>
            <a:outerShdw blurRad="190500" dist="152400" dir="2940000" sx="98000" sy="98000" algn="ctr" rotWithShape="0">
              <a:schemeClr val="tx1">
                <a:alpha val="49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478" y="131885"/>
            <a:ext cx="2130185" cy="853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D6F6BC-18A9-472E-AC7D-081DDCF3612B}"/>
              </a:ext>
            </a:extLst>
          </p:cNvPr>
          <p:cNvSpPr txBox="1"/>
          <p:nvPr/>
        </p:nvSpPr>
        <p:spPr>
          <a:xfrm>
            <a:off x="693630" y="1502120"/>
            <a:ext cx="49776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19110" lvl="1" indent="-1219110" defTabSz="914377" fontAlgn="ctr">
              <a:lnSpc>
                <a:spcPts val="3733"/>
              </a:lnSpc>
              <a:spcAft>
                <a:spcPts val="800"/>
              </a:spcAft>
              <a:buSzPct val="200000"/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Flying with a Medical Certificate:</a:t>
            </a:r>
          </a:p>
          <a:p>
            <a:pPr marL="1219110" lvl="1" indent="-1219110" defTabSz="914377" fontAlgn="ctr">
              <a:lnSpc>
                <a:spcPts val="3733"/>
              </a:lnSpc>
              <a:spcAft>
                <a:spcPts val="800"/>
              </a:spcAft>
              <a:buSzPct val="200000"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Plastic pilot certificate</a:t>
            </a:r>
          </a:p>
          <a:p>
            <a:pPr marL="1219110" lvl="1" indent="-1219110" defTabSz="914377" fontAlgn="ctr">
              <a:lnSpc>
                <a:spcPts val="3733"/>
              </a:lnSpc>
              <a:spcAft>
                <a:spcPts val="800"/>
              </a:spcAft>
              <a:buSzPct val="200000"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Government issued photo ID</a:t>
            </a:r>
          </a:p>
          <a:p>
            <a:pPr marL="1219110" lvl="1" indent="-1219110" defTabSz="914377" fontAlgn="ctr">
              <a:lnSpc>
                <a:spcPts val="3733"/>
              </a:lnSpc>
              <a:spcAft>
                <a:spcPts val="800"/>
              </a:spcAft>
              <a:buSzPct val="200000"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Medical certificate</a:t>
            </a:r>
          </a:p>
          <a:p>
            <a:pPr defTabSz="914377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8A6229-936B-4C79-B814-22269FCDB6DE}"/>
              </a:ext>
            </a:extLst>
          </p:cNvPr>
          <p:cNvSpPr txBox="1"/>
          <p:nvPr/>
        </p:nvSpPr>
        <p:spPr>
          <a:xfrm>
            <a:off x="5795620" y="1502121"/>
            <a:ext cx="626802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19110" lvl="1" indent="-1219110" defTabSz="914377" fontAlgn="ctr">
              <a:lnSpc>
                <a:spcPts val="3733"/>
              </a:lnSpc>
              <a:spcAft>
                <a:spcPts val="800"/>
              </a:spcAft>
              <a:buSzPct val="200000"/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Flying with 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BasicMed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1219110" lvl="1" indent="-1219110" defTabSz="914377" fontAlgn="ctr">
              <a:lnSpc>
                <a:spcPts val="3733"/>
              </a:lnSpc>
              <a:spcAft>
                <a:spcPts val="800"/>
              </a:spcAft>
              <a:buSzPct val="200000"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Plastic pilot certificate</a:t>
            </a:r>
          </a:p>
          <a:p>
            <a:pPr defTabSz="914377"/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Driver’s license (not just any Gov’t issued ID)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33A6DF-7586-4971-91C1-6B6B10CB6D81}"/>
              </a:ext>
            </a:extLst>
          </p:cNvPr>
          <p:cNvSpPr/>
          <p:nvPr/>
        </p:nvSpPr>
        <p:spPr>
          <a:xfrm>
            <a:off x="691610" y="1476721"/>
            <a:ext cx="4977673" cy="24258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noFill/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1464CA-6FAB-4890-9B4E-8AE433A03E62}"/>
              </a:ext>
            </a:extLst>
          </p:cNvPr>
          <p:cNvSpPr/>
          <p:nvPr/>
        </p:nvSpPr>
        <p:spPr>
          <a:xfrm>
            <a:off x="5795620" y="1484736"/>
            <a:ext cx="6268021" cy="24258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noFill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546579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5" grpId="0" animBg="1"/>
      <p:bldP spid="5" grpId="1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2280" y="11419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203200" y="228601"/>
            <a:ext cx="117348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dirty="0">
                <a:latin typeface="Arial" pitchFamily="34" charset="0"/>
                <a:cs typeface="Arial" pitchFamily="34" charset="0"/>
              </a:rPr>
              <a:t>Ready for Flight? Part 1 “Medical Currency”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2294" y="1193800"/>
            <a:ext cx="7369425" cy="270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575" indent="-990575" fontAlgn="ctr">
              <a:buSzPct val="200000"/>
              <a:buBlip>
                <a:blip r:embed="rId3"/>
              </a:buBlip>
            </a:pPr>
            <a:r>
              <a:rPr lang="en-US" sz="2667" b="1" dirty="0">
                <a:latin typeface="Arial" pitchFamily="34" charset="0"/>
                <a:cs typeface="Arial" pitchFamily="34" charset="0"/>
              </a:rPr>
              <a:t>Is this pilot legal?</a:t>
            </a:r>
          </a:p>
          <a:p>
            <a:pPr marL="1219170" lvl="1" indent="-1219170" fontAlgn="ctr">
              <a:lnSpc>
                <a:spcPts val="3733"/>
              </a:lnSpc>
              <a:spcAft>
                <a:spcPts val="8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Age: 48</a:t>
            </a:r>
          </a:p>
          <a:p>
            <a:pPr marL="0" lvl="1" fontAlgn="ctr">
              <a:lnSpc>
                <a:spcPts val="3733"/>
              </a:lnSpc>
              <a:spcAft>
                <a:spcPts val="8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Today's date: Dec 31</a:t>
            </a:r>
          </a:p>
          <a:p>
            <a:pPr marL="0" lvl="1" fontAlgn="ctr">
              <a:lnSpc>
                <a:spcPts val="3733"/>
              </a:lnSpc>
              <a:spcAft>
                <a:spcPts val="8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Holds 3</a:t>
            </a:r>
            <a:r>
              <a:rPr lang="en-US" sz="2400" baseline="30000" dirty="0">
                <a:latin typeface="Arial" pitchFamily="34" charset="0"/>
                <a:cs typeface="Arial" pitchFamily="34" charset="0"/>
              </a:rPr>
              <a:t>rd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Class Medical Certificate</a:t>
            </a:r>
          </a:p>
          <a:p>
            <a:pPr marL="0" lvl="1" fontAlgn="ctr">
              <a:lnSpc>
                <a:spcPts val="3733"/>
              </a:lnSpc>
              <a:spcAft>
                <a:spcPts val="8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Last medical exam: Dec 15, two years ago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/>
          <a:srcRect l="5588" r="24712"/>
          <a:stretch>
            <a:fillRect/>
          </a:stretch>
        </p:blipFill>
        <p:spPr>
          <a:xfrm rot="226826">
            <a:off x="8096038" y="1082160"/>
            <a:ext cx="3424719" cy="3277384"/>
          </a:xfrm>
          <a:prstGeom prst="rect">
            <a:avLst/>
          </a:prstGeom>
          <a:effectLst>
            <a:outerShdw blurRad="190500" dist="152400" dir="2940000" sx="98000" sy="98000" algn="ctr" rotWithShape="0">
              <a:schemeClr val="tx1">
                <a:alpha val="49000"/>
              </a:scheme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0" y="6273798"/>
            <a:ext cx="12192000" cy="609600"/>
            <a:chOff x="0" y="4705350"/>
            <a:chExt cx="9144000" cy="457200"/>
          </a:xfrm>
        </p:grpSpPr>
        <p:grpSp>
          <p:nvGrpSpPr>
            <p:cNvPr id="21" name="Group 20"/>
            <p:cNvGrpSpPr/>
            <p:nvPr/>
          </p:nvGrpSpPr>
          <p:grpSpPr>
            <a:xfrm>
              <a:off x="0" y="4705350"/>
              <a:ext cx="9144000" cy="457200"/>
              <a:chOff x="0" y="4705350"/>
              <a:chExt cx="9144000" cy="45720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0" y="4705350"/>
                <a:ext cx="9144000" cy="457200"/>
                <a:chOff x="0" y="4705350"/>
                <a:chExt cx="9144000" cy="457200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0" y="4724400"/>
                  <a:ext cx="9144000" cy="43815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0" y="4705350"/>
                  <a:ext cx="9144000" cy="36576"/>
                </a:xfrm>
                <a:prstGeom prst="rect">
                  <a:avLst/>
                </a:prstGeom>
                <a:solidFill>
                  <a:srgbClr val="FCB4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pic>
            <p:nvPicPr>
              <p:cNvPr id="25" name="Picture 24" descr="rusty_pilots_logo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668566" y="4752975"/>
                <a:ext cx="2333054" cy="394716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104775" y="4776371"/>
              <a:ext cx="62484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kern="1000" cap="all" spc="67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PRE-FLIGHT planning and PREPARATION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29920" y="4643121"/>
            <a:ext cx="1071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>
                <a:latin typeface="Arial" pitchFamily="34" charset="0"/>
                <a:cs typeface="Arial" pitchFamily="34" charset="0"/>
              </a:rPr>
              <a:t>Refer to your Resource Guide to help you decide</a:t>
            </a:r>
            <a:endParaRPr lang="en-US" sz="24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476" y="131885"/>
            <a:ext cx="2130185" cy="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24022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2280" y="11419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03200" y="228601"/>
            <a:ext cx="117348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dirty="0">
                <a:latin typeface="Arial" pitchFamily="34" charset="0"/>
                <a:cs typeface="Arial" pitchFamily="34" charset="0"/>
              </a:rPr>
              <a:t>Getting the Weather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0" y="6273798"/>
            <a:ext cx="12192000" cy="609600"/>
            <a:chOff x="0" y="4705350"/>
            <a:chExt cx="9144000" cy="457200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4705350"/>
              <a:ext cx="9144000" cy="457200"/>
              <a:chOff x="0" y="4705350"/>
              <a:chExt cx="9144000" cy="457200"/>
            </a:xfrm>
          </p:grpSpPr>
          <p:grpSp>
            <p:nvGrpSpPr>
              <p:cNvPr id="3" name="Group 13"/>
              <p:cNvGrpSpPr/>
              <p:nvPr/>
            </p:nvGrpSpPr>
            <p:grpSpPr>
              <a:xfrm>
                <a:off x="0" y="4705350"/>
                <a:ext cx="9144000" cy="457200"/>
                <a:chOff x="0" y="4705350"/>
                <a:chExt cx="9144000" cy="4572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0" y="4724400"/>
                  <a:ext cx="9144000" cy="43815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0" y="4705350"/>
                  <a:ext cx="9144000" cy="36576"/>
                </a:xfrm>
                <a:prstGeom prst="rect">
                  <a:avLst/>
                </a:prstGeom>
                <a:solidFill>
                  <a:srgbClr val="FCB4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pic>
            <p:nvPicPr>
              <p:cNvPr id="16" name="Picture 15" descr="rusty_pilots_logo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668566" y="4752975"/>
                <a:ext cx="2333054" cy="394716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04775" y="4776371"/>
              <a:ext cx="62484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kern="1000" cap="all" spc="67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Departing a Class C Airport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22295" y="1193801"/>
            <a:ext cx="5664204" cy="872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575" indent="-990575" fontAlgn="ctr">
              <a:buSzPct val="200000"/>
              <a:buBlip>
                <a:blip r:embed="rId7"/>
              </a:buBlip>
            </a:pPr>
            <a:r>
              <a:rPr lang="en-US" sz="2667" b="1" dirty="0">
                <a:latin typeface="Arial" panose="020B0604020202020204" pitchFamily="34" charset="0"/>
                <a:cs typeface="Arial" pitchFamily="34" charset="0"/>
              </a:rPr>
              <a:t>Practice copying your ATIS</a:t>
            </a:r>
          </a:p>
          <a:p>
            <a:pPr marL="1219170" lvl="1" indent="-1219170" fontAlgn="ctr">
              <a:spcAft>
                <a:spcPts val="800"/>
              </a:spcAft>
              <a:buSzPct val="200000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06381" y="5133967"/>
            <a:ext cx="6720931" cy="261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/>
        </p:nvGrpSpPr>
        <p:grpSpPr>
          <a:xfrm>
            <a:off x="239477" y="2379624"/>
            <a:ext cx="2582208" cy="2630492"/>
            <a:chOff x="191524" y="1333003"/>
            <a:chExt cx="1681627" cy="1972869"/>
          </a:xfrm>
        </p:grpSpPr>
        <p:grpSp>
          <p:nvGrpSpPr>
            <p:cNvPr id="23" name="Group 22"/>
            <p:cNvGrpSpPr/>
            <p:nvPr/>
          </p:nvGrpSpPr>
          <p:grpSpPr>
            <a:xfrm>
              <a:off x="191524" y="1333003"/>
              <a:ext cx="1681627" cy="1972869"/>
              <a:chOff x="116620" y="3307302"/>
              <a:chExt cx="2695903" cy="249899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16620" y="3307302"/>
                <a:ext cx="2695903" cy="2498990"/>
              </a:xfrm>
              <a:prstGeom prst="rect">
                <a:avLst/>
              </a:prstGeom>
              <a:solidFill>
                <a:srgbClr val="FFC541"/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42584" y="3391009"/>
                <a:ext cx="440487" cy="555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Marker Felt Thin" charset="0"/>
                    <a:ea typeface="Marker Felt Thin" charset="0"/>
                    <a:cs typeface="Marker Felt Thin" charset="0"/>
                  </a:rPr>
                  <a:t>A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52608" y="3823620"/>
                <a:ext cx="1069754" cy="555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Marker Felt Thin" charset="0"/>
                    <a:ea typeface="Marker Felt Thin" charset="0"/>
                    <a:cs typeface="Marker Felt Thin" charset="0"/>
                  </a:rPr>
                  <a:t>Calm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37101" y="4309945"/>
                <a:ext cx="1171843" cy="555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Marker Felt Thin" charset="0"/>
                    <a:ea typeface="Marker Felt Thin" charset="0"/>
                    <a:cs typeface="Marker Felt Thin" charset="0"/>
                  </a:rPr>
                  <a:t>30.01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9843" y="4771766"/>
                <a:ext cx="1550074" cy="555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Marker Felt Thin" charset="0"/>
                    <a:ea typeface="Marker Felt Thin" charset="0"/>
                    <a:cs typeface="Marker Felt Thin" charset="0"/>
                  </a:rPr>
                  <a:t>32 &amp; 22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460334" y="2854450"/>
              <a:ext cx="730962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Marker Felt Thin" charset="0"/>
                  <a:ea typeface="Marker Felt Thin" charset="0"/>
                  <a:cs typeface="Marker Felt Thin" charset="0"/>
                </a:rPr>
                <a:t>121.9</a:t>
              </a:r>
            </a:p>
          </p:txBody>
        </p:sp>
      </p:grpSp>
      <p:pic>
        <p:nvPicPr>
          <p:cNvPr id="5" name="slide33 Getting the Weather">
            <a:hlinkClick r:id="" action="ppaction://media"/>
            <a:extLst>
              <a:ext uri="{FF2B5EF4-FFF2-40B4-BE49-F238E27FC236}">
                <a16:creationId xmlns:a16="http://schemas.microsoft.com/office/drawing/2014/main" id="{F948375D-0BFB-4309-941B-158A0DED16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61163" y="1763849"/>
            <a:ext cx="7161712" cy="402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656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803B748F2E7841943C3A3F90BF50B7" ma:contentTypeVersion="18" ma:contentTypeDescription="Create a new document." ma:contentTypeScope="" ma:versionID="2c441792e97dcbd9757a7bb93764ae2c">
  <xsd:schema xmlns:xsd="http://www.w3.org/2001/XMLSchema" xmlns:xs="http://www.w3.org/2001/XMLSchema" xmlns:p="http://schemas.microsoft.com/office/2006/metadata/properties" xmlns:ns1="http://schemas.microsoft.com/sharepoint/v3" xmlns:ns2="31246142-53da-4c6e-8310-7365bf844713" xmlns:ns3="0f26e073-685c-4003-894b-89051e647ecf" targetNamespace="http://schemas.microsoft.com/office/2006/metadata/properties" ma:root="true" ma:fieldsID="1347160387e1e1d051803a0d053af9e6" ns1:_="" ns2:_="" ns3:_="">
    <xsd:import namespace="http://schemas.microsoft.com/sharepoint/v3"/>
    <xsd:import namespace="31246142-53da-4c6e-8310-7365bf844713"/>
    <xsd:import namespace="0f26e073-685c-4003-894b-89051e647e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246142-53da-4c6e-8310-7365bf8447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7551b491-77c5-4453-bcd0-2c522fd091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26e073-685c-4003-894b-89051e647ec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ba65174-8e51-4483-94ba-e53b8e33f132}" ma:internalName="TaxCatchAll" ma:showField="CatchAllData" ma:web="0f26e073-685c-4003-894b-89051e647e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C99285-F427-4F82-9070-9B56173742BD}"/>
</file>

<file path=customXml/itemProps2.xml><?xml version="1.0" encoding="utf-8"?>
<ds:datastoreItem xmlns:ds="http://schemas.openxmlformats.org/officeDocument/2006/customXml" ds:itemID="{208E0BC3-6C65-4913-AC77-40FC53004D8C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406</Words>
  <Application>Microsoft Office PowerPoint</Application>
  <PresentationFormat>Widescreen</PresentationFormat>
  <Paragraphs>74</Paragraphs>
  <Slides>11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Marker Felt Thin</vt:lpstr>
      <vt:lpstr>OpenSans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Mackay, Donnie</dc:creator>
  <cp:lastModifiedBy>Mackay, Donnie</cp:lastModifiedBy>
  <cp:revision>2</cp:revision>
  <dcterms:created xsi:type="dcterms:W3CDTF">2022-07-27T15:23:07Z</dcterms:created>
  <dcterms:modified xsi:type="dcterms:W3CDTF">2023-01-19T14:11:34Z</dcterms:modified>
</cp:coreProperties>
</file>