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334" r:id="rId1"/>
  </p:sldMasterIdLst>
  <p:notesMasterIdLst>
    <p:notesMasterId r:id="rId12"/>
  </p:notesMasterIdLst>
  <p:handoutMasterIdLst>
    <p:handoutMasterId r:id="rId13"/>
  </p:handoutMasterIdLst>
  <p:sldIdLst>
    <p:sldId id="308" r:id="rId2"/>
    <p:sldId id="401" r:id="rId3"/>
    <p:sldId id="452" r:id="rId4"/>
    <p:sldId id="453" r:id="rId5"/>
    <p:sldId id="454" r:id="rId6"/>
    <p:sldId id="440" r:id="rId7"/>
    <p:sldId id="402" r:id="rId8"/>
    <p:sldId id="455" r:id="rId9"/>
    <p:sldId id="456" r:id="rId10"/>
    <p:sldId id="457" r:id="rId11"/>
  </p:sldIdLst>
  <p:sldSz cx="9144000" cy="6858000" type="screen4x3"/>
  <p:notesSz cx="7099300" cy="1023461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80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80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80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80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375C"/>
    <a:srgbClr val="2F74FF"/>
    <a:srgbClr val="6699FF"/>
    <a:srgbClr val="0084D7"/>
    <a:srgbClr val="012041"/>
    <a:srgbClr val="FFFFFF"/>
    <a:srgbClr val="FBFB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3" autoAdjust="0"/>
    <p:restoredTop sz="94649" autoAdjust="0"/>
  </p:normalViewPr>
  <p:slideViewPr>
    <p:cSldViewPr snapToGrid="0">
      <p:cViewPr>
        <p:scale>
          <a:sx n="100" d="100"/>
          <a:sy n="100" d="100"/>
        </p:scale>
        <p:origin x="-3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1944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r>
              <a:rPr lang="nl-NL"/>
              <a:t>28-05-16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r>
              <a:rPr lang="nl-NL"/>
              <a:t>AOPA Nederland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EF90BA6-6AE0-4429-92B9-31186B826FF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53929583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Calibri" pitchFamily="34" charset="0"/>
              </a:defRPr>
            </a:lvl1pPr>
          </a:lstStyle>
          <a:p>
            <a:r>
              <a:rPr lang="nl-NL"/>
              <a:t>28-05-16</a:t>
            </a:r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r>
              <a:rPr lang="en-US"/>
              <a:t>AOPA Nederland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Calibri" pitchFamily="34" charset="0"/>
              </a:defRPr>
            </a:lvl1pPr>
          </a:lstStyle>
          <a:p>
            <a:fld id="{3CD04ABC-84BD-46E7-8A27-9025942DF37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87119339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AOPA Nederland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/>
              <a:t>28-05-16</a:t>
            </a:r>
          </a:p>
        </p:txBody>
      </p:sp>
    </p:spTree>
    <p:extLst>
      <p:ext uri="{BB962C8B-B14F-4D97-AF65-F5344CB8AC3E}">
        <p14:creationId xmlns:p14="http://schemas.microsoft.com/office/powerpoint/2010/main" xmlns="" val="223343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AOPA Nederland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/>
              <a:t>28-05-16</a:t>
            </a:r>
          </a:p>
        </p:txBody>
      </p:sp>
    </p:spTree>
    <p:extLst>
      <p:ext uri="{BB962C8B-B14F-4D97-AF65-F5344CB8AC3E}">
        <p14:creationId xmlns:p14="http://schemas.microsoft.com/office/powerpoint/2010/main" xmlns="" val="160639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AOPA Nederland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/>
              <a:t>28-05-16</a:t>
            </a:r>
          </a:p>
        </p:txBody>
      </p:sp>
    </p:spTree>
    <p:extLst>
      <p:ext uri="{BB962C8B-B14F-4D97-AF65-F5344CB8AC3E}">
        <p14:creationId xmlns:p14="http://schemas.microsoft.com/office/powerpoint/2010/main" xmlns="" val="149682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1465263"/>
            <a:ext cx="9151938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00050" y="711200"/>
            <a:ext cx="4010025" cy="1323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dirty="0">
                <a:solidFill>
                  <a:schemeClr val="bg1"/>
                </a:solidFill>
                <a:latin typeface="Calibri"/>
              </a:rPr>
              <a:t>AOPA NL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4365625"/>
            <a:ext cx="9144000" cy="1295400"/>
          </a:xfrm>
          <a:prstGeom prst="rect">
            <a:avLst/>
          </a:prstGeom>
          <a:solidFill>
            <a:srgbClr val="2F74FF">
              <a:alpha val="65097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nl-NL">
              <a:latin typeface="Calibri" pitchFamily="34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85763" y="684213"/>
            <a:ext cx="4010025" cy="1323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dirty="0">
                <a:latin typeface="Calibri"/>
              </a:rPr>
              <a:t>AOPA NL</a:t>
            </a:r>
          </a:p>
        </p:txBody>
      </p:sp>
      <p:pic>
        <p:nvPicPr>
          <p:cNvPr id="8" name="Afbeelding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9663" y="122238"/>
            <a:ext cx="25923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051088"/>
            <a:ext cx="6692900" cy="519112"/>
          </a:xfrm>
          <a:noFill/>
        </p:spPr>
        <p:txBody>
          <a:bodyPr/>
          <a:lstStyle>
            <a:lvl1pPr marL="0" indent="0">
              <a:buFontTx/>
              <a:buNone/>
              <a:defRPr sz="2400" i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441713"/>
            <a:ext cx="6699250" cy="598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© AOPA Netherlands 2016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© AOPA Netherlands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64E26-306D-403A-A7E4-ECDFE9A42E8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© AOPA Netherlands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A01E-573E-4E38-986F-8D2880C0CEC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5183187" cy="1063625"/>
          </a:xfrm>
        </p:spPr>
        <p:txBody>
          <a:bodyPr/>
          <a:lstStyle>
            <a:lvl1pPr>
              <a:defRPr>
                <a:solidFill>
                  <a:srgbClr val="38375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38375C"/>
                </a:solidFill>
              </a:defRPr>
            </a:lvl1pPr>
          </a:lstStyle>
          <a:p>
            <a:r>
              <a:rPr lang="nl-NL"/>
              <a:t>© AOPA Netherlands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solidFill>
                  <a:srgbClr val="38375C"/>
                </a:solidFill>
              </a:defRPr>
            </a:lvl1pPr>
          </a:lstStyle>
          <a:p>
            <a:fld id="{AFCC6853-6EA2-4935-ADD3-39E3F4F0DE7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© AOPA Netherlands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99889-3C2F-4A93-B8CE-5E2B56CBADE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© AOPA Netherlands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FACC9-C3C0-43DD-B8FA-239B4633885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© AOPA Netherlands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49D34-4843-4BE3-A83D-48894742893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© AOPA Netherlands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4776C-C5C1-4309-AC4E-4973F5C05BD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© AOPA Netherlands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06ED6-49C6-4A78-A344-7945A439F68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© AOPA Netherlands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6688C-CDDD-425F-B044-1EDEBF4F32E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t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© AOPA Netherlands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34EDA-06DF-4057-9642-947BB90F47B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938" y="1900238"/>
            <a:ext cx="8358187" cy="4168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27" name="Rechthoek 8"/>
          <p:cNvSpPr>
            <a:spLocks noChangeArrowheads="1"/>
          </p:cNvSpPr>
          <p:nvPr/>
        </p:nvSpPr>
        <p:spPr bwMode="auto">
          <a:xfrm>
            <a:off x="0" y="1625600"/>
            <a:ext cx="9144000" cy="523240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nl-NL">
              <a:latin typeface="Calibri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5183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4650"/>
            <a:ext cx="82296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32550"/>
            <a:ext cx="55514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Calibri" pitchFamily="34" charset="0"/>
              </a:defRPr>
            </a:lvl1pPr>
          </a:lstStyle>
          <a:p>
            <a:r>
              <a:rPr lang="nl-NL"/>
              <a:t>© AOPA Netherlands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32550"/>
            <a:ext cx="2133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998EF1CA-78C1-4E1F-B05B-1A4BD9CC5442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1032" name="Afbeelding 8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89663" y="122238"/>
            <a:ext cx="25923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36" r:id="rId2"/>
    <p:sldLayoutId id="2147485337" r:id="rId3"/>
    <p:sldLayoutId id="2147485338" r:id="rId4"/>
    <p:sldLayoutId id="2147485339" r:id="rId5"/>
    <p:sldLayoutId id="2147485340" r:id="rId6"/>
    <p:sldLayoutId id="2147485341" r:id="rId7"/>
    <p:sldLayoutId id="2147485342" r:id="rId8"/>
    <p:sldLayoutId id="2147485343" r:id="rId9"/>
    <p:sldLayoutId id="2147485344" r:id="rId10"/>
    <p:sldLayoutId id="214748534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8375C"/>
          </a:solidFill>
          <a:latin typeface="Calibri"/>
          <a:ea typeface="MS PGothic" panose="020B0600070205080204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8375C"/>
          </a:solidFill>
          <a:latin typeface="Calibri" charset="0"/>
          <a:ea typeface="MS PGothic" panose="020B0600070205080204" pitchFamily="34" charset="-128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8375C"/>
          </a:solidFill>
          <a:latin typeface="Calibri" charset="0"/>
          <a:ea typeface="MS PGothic" panose="020B0600070205080204" pitchFamily="34" charset="-128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8375C"/>
          </a:solidFill>
          <a:latin typeface="Calibri" charset="0"/>
          <a:ea typeface="MS PGothic" panose="020B0600070205080204" pitchFamily="34" charset="-128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8375C"/>
          </a:solidFill>
          <a:latin typeface="Calibri" charset="0"/>
          <a:ea typeface="MS PGothic" panose="020B0600070205080204" pitchFamily="34" charset="-128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2F74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2F74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2F74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2F74F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MS PGothic" panose="020B0600070205080204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Calibri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Calibri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Calibri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/>
          <a:ea typeface="Calibri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tekst 6"/>
          <p:cNvSpPr>
            <a:spLocks noGrp="1"/>
          </p:cNvSpPr>
          <p:nvPr>
            <p:ph type="subTitle" idx="1"/>
          </p:nvPr>
        </p:nvSpPr>
        <p:spPr>
          <a:xfrm>
            <a:off x="503238" y="4384675"/>
            <a:ext cx="8034337" cy="519113"/>
          </a:xfrm>
        </p:spPr>
        <p:txBody>
          <a:bodyPr/>
          <a:lstStyle/>
          <a:p>
            <a:r>
              <a:rPr lang="nl-NL" sz="3200" b="1" dirty="0" smtClean="0"/>
              <a:t>IAOPA 28th WORLD ASSEMBLY</a:t>
            </a:r>
            <a:endParaRPr lang="nl-NL" sz="3200" dirty="0">
              <a:latin typeface="Calibri" pitchFamily="34" charset="0"/>
            </a:endParaRPr>
          </a:p>
        </p:txBody>
      </p:sp>
      <p:sp>
        <p:nvSpPr>
          <p:cNvPr id="15362" name="Titel 5"/>
          <p:cNvSpPr>
            <a:spLocks noGrp="1"/>
          </p:cNvSpPr>
          <p:nvPr>
            <p:ph type="ctrTitle"/>
          </p:nvPr>
        </p:nvSpPr>
        <p:spPr>
          <a:xfrm>
            <a:off x="468313" y="5011738"/>
            <a:ext cx="8224837" cy="482600"/>
          </a:xfrm>
        </p:spPr>
        <p:txBody>
          <a:bodyPr/>
          <a:lstStyle/>
          <a:p>
            <a:r>
              <a:rPr lang="en-US" sz="2400" dirty="0" smtClean="0"/>
              <a:t>July 21-24, Chicago, IL (USA)</a:t>
            </a:r>
            <a:endParaRPr lang="nl-NL" sz="2400" b="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e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7000"/>
            <a:ext cx="9161550" cy="609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A </a:t>
            </a:r>
            <a:r>
              <a:rPr lang="nl-NL" sz="2400" dirty="0" err="1" smtClean="0"/>
              <a:t>fantastic</a:t>
            </a:r>
            <a:r>
              <a:rPr lang="nl-NL" sz="2400" dirty="0" smtClean="0"/>
              <a:t> </a:t>
            </a:r>
            <a:r>
              <a:rPr lang="nl-NL" sz="2400" dirty="0" err="1" smtClean="0"/>
              <a:t>success</a:t>
            </a:r>
            <a:endParaRPr lang="nl-NL" sz="2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© AOPA Netherlands 2016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C6853-6EA2-4935-ADD3-39E3F4F0DE7E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3" name="Picture 2" descr="Lightroom_Catalog_lrcat_-_Adobe_Photoshop_Lightroom_-_Bibliothee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14800"/>
            <a:ext cx="4130749" cy="2743200"/>
          </a:xfrm>
          <a:prstGeom prst="rect">
            <a:avLst/>
          </a:prstGeom>
        </p:spPr>
      </p:pic>
      <p:pic>
        <p:nvPicPr>
          <p:cNvPr id="7" name="Picture 6" descr="Lightroom_Catalog_lrcat_-_Adobe_Photoshop_Lightroom_-_Bibliothee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8480"/>
            <a:ext cx="4127500" cy="274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352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468313" y="247650"/>
            <a:ext cx="5183187" cy="1063625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AOPA-NL 2015/16</a:t>
            </a:r>
            <a:endParaRPr lang="nl-NL" sz="2400" dirty="0">
              <a:latin typeface="Calibri" pitchFamily="34" charset="0"/>
            </a:endParaRP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10614"/>
            <a:ext cx="8229600" cy="436633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altLang="nl-NL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Main</a:t>
            </a:r>
            <a:r>
              <a:rPr lang="nl-NL" altLang="nl-NL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issues of </a:t>
            </a:r>
            <a:r>
              <a:rPr lang="nl-NL" altLang="nl-NL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attention</a:t>
            </a:r>
            <a:r>
              <a:rPr lang="nl-NL" altLang="nl-NL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endParaRPr lang="nl-NL" altLang="nl-NL" sz="18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endParaRPr lang="nl-NL" altLang="nl-NL" sz="18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nl-NL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Membership</a:t>
            </a:r>
            <a:r>
              <a:rPr lang="nl-NL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nl-NL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Flying</a:t>
            </a:r>
            <a:r>
              <a:rPr lang="nl-NL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Clubs </a:t>
            </a:r>
          </a:p>
          <a:p>
            <a:pPr>
              <a:buFont typeface="+mj-lt"/>
              <a:buAutoNum type="arabicPeriod"/>
              <a:defRPr/>
            </a:pPr>
            <a:r>
              <a:rPr lang="nl-NL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Financial </a:t>
            </a:r>
            <a:r>
              <a:rPr lang="nl-NL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status</a:t>
            </a:r>
            <a:endParaRPr lang="nl-NL" sz="18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nl-NL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Cost</a:t>
            </a:r>
            <a:r>
              <a:rPr lang="nl-NL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of </a:t>
            </a:r>
            <a:r>
              <a:rPr lang="nl-NL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flying</a:t>
            </a:r>
            <a:r>
              <a:rPr lang="nl-NL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 </a:t>
            </a:r>
            <a:r>
              <a:rPr lang="nl-NL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tariffs</a:t>
            </a:r>
            <a:r>
              <a:rPr lang="nl-NL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nl-NL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licenses</a:t>
            </a:r>
            <a:endParaRPr lang="nl-NL" sz="18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nl-NL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Consulation</a:t>
            </a:r>
            <a:r>
              <a:rPr lang="nl-NL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platforms </a:t>
            </a:r>
            <a:r>
              <a:rPr lang="nl-NL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with</a:t>
            </a:r>
            <a:r>
              <a:rPr lang="nl-NL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nl-NL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Dutch </a:t>
            </a:r>
            <a:r>
              <a:rPr lang="nl-NL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governement</a:t>
            </a:r>
            <a:r>
              <a:rPr lang="nl-NL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and ATC</a:t>
            </a:r>
            <a:endParaRPr lang="nl-NL" sz="18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nl-NL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Most important focus issues 2015/16</a:t>
            </a:r>
          </a:p>
          <a:p>
            <a:pPr>
              <a:buFont typeface="+mj-lt"/>
              <a:buAutoNum type="arabicPeriod"/>
              <a:defRPr/>
            </a:pPr>
            <a:r>
              <a:rPr lang="nl-NL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First AOPA NL </a:t>
            </a:r>
            <a:r>
              <a:rPr lang="nl-NL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Fly</a:t>
            </a:r>
            <a:r>
              <a:rPr lang="nl-NL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in</a:t>
            </a:r>
          </a:p>
          <a:p>
            <a:pPr marL="0" indent="0">
              <a:buNone/>
              <a:defRPr/>
            </a:pPr>
            <a:endParaRPr lang="nl-NL" altLang="nl-NL" sz="18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7411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/>
              <a:t>© AOPA Netherlands 2016</a:t>
            </a:r>
          </a:p>
        </p:txBody>
      </p:sp>
      <p:sp>
        <p:nvSpPr>
          <p:cNvPr id="1741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43D7E9A-FA7E-4190-B2E3-F7C1570B6932}" type="slidenum">
              <a:rPr lang="nl-NL"/>
              <a:pPr/>
              <a:t>2</a:t>
            </a:fld>
            <a:endParaRPr lang="nl-NL"/>
          </a:p>
        </p:txBody>
      </p:sp>
      <p:sp>
        <p:nvSpPr>
          <p:cNvPr id="17413" name="Tijdelijke aanduiding voor dianummer 6"/>
          <p:cNvSpPr txBox="1">
            <a:spLocks noGrp="1"/>
          </p:cNvSpPr>
          <p:nvPr/>
        </p:nvSpPr>
        <p:spPr bwMode="auto">
          <a:xfrm>
            <a:off x="6553200" y="6432550"/>
            <a:ext cx="2133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endParaRPr lang="nl-NL" sz="1600">
              <a:solidFill>
                <a:srgbClr val="38375C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 smtClean="0"/>
              <a:t>Membership</a:t>
            </a:r>
            <a:r>
              <a:rPr lang="nl-NL" sz="2400" dirty="0" smtClean="0"/>
              <a:t> </a:t>
            </a:r>
            <a:r>
              <a:rPr lang="nl-NL" sz="2400" dirty="0" err="1" smtClean="0"/>
              <a:t>Flying</a:t>
            </a:r>
            <a:r>
              <a:rPr lang="nl-NL" sz="2400" dirty="0" smtClean="0"/>
              <a:t> Clubs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On request many flying clubs AOPA NL and with the approval of the general meeting changed its </a:t>
            </a:r>
            <a:r>
              <a:rPr lang="nl-NL" sz="1800" dirty="0" err="1" smtClean="0"/>
              <a:t>articles</a:t>
            </a:r>
            <a:r>
              <a:rPr lang="nl-NL" sz="1800" dirty="0" smtClean="0"/>
              <a:t> of </a:t>
            </a:r>
            <a:r>
              <a:rPr lang="nl-NL" sz="1800" dirty="0" err="1" smtClean="0"/>
              <a:t>association</a:t>
            </a:r>
            <a:r>
              <a:rPr lang="nl-NL" sz="1800" dirty="0" smtClean="0"/>
              <a:t> 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The flying clubs supports the objectives of AOPA NL</a:t>
            </a:r>
          </a:p>
          <a:p>
            <a:r>
              <a:rPr lang="en-US" sz="1800" dirty="0" smtClean="0"/>
              <a:t>The flying clubs can make use of the AOPA NL network</a:t>
            </a:r>
          </a:p>
          <a:p>
            <a:r>
              <a:rPr lang="en-US" sz="1800" dirty="0" smtClean="0"/>
              <a:t>AOPA can support the interest of the flying clubs</a:t>
            </a:r>
          </a:p>
          <a:p>
            <a:r>
              <a:rPr lang="en-US" sz="1800" dirty="0" smtClean="0"/>
              <a:t>Exchange of information</a:t>
            </a:r>
          </a:p>
          <a:p>
            <a:r>
              <a:rPr lang="en-US" sz="1800" dirty="0" smtClean="0"/>
              <a:t>Flying clubs can make use of AOPA communication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Explicitly not the objective to replace the membership of individual members of the flying club</a:t>
            </a:r>
          </a:p>
          <a:p>
            <a:pPr marL="0" indent="0">
              <a:buNone/>
            </a:pPr>
            <a:r>
              <a:rPr lang="nl-NL" sz="1800" dirty="0" smtClean="0"/>
              <a:t>€ 1 per </a:t>
            </a:r>
            <a:r>
              <a:rPr lang="nl-NL" sz="1800" dirty="0" err="1" smtClean="0"/>
              <a:t>member</a:t>
            </a:r>
            <a:r>
              <a:rPr lang="nl-NL" sz="1800" dirty="0" smtClean="0"/>
              <a:t> of the club </a:t>
            </a:r>
            <a:r>
              <a:rPr lang="nl-NL" sz="1800" dirty="0" err="1" smtClean="0"/>
              <a:t>with</a:t>
            </a:r>
            <a:r>
              <a:rPr lang="nl-NL" sz="1800" dirty="0" smtClean="0"/>
              <a:t> a minimum of €85 and a maximum of €500.</a:t>
            </a:r>
          </a:p>
          <a:p>
            <a:pPr marL="0" indent="0">
              <a:buNone/>
            </a:pPr>
            <a:endParaRPr lang="nl-NL" sz="1800" b="1" dirty="0" smtClean="0"/>
          </a:p>
          <a:p>
            <a:pPr marL="0" indent="0">
              <a:buNone/>
            </a:pPr>
            <a:r>
              <a:rPr lang="nl-NL" sz="1800" dirty="0" err="1" smtClean="0"/>
              <a:t>Latest</a:t>
            </a:r>
            <a:r>
              <a:rPr lang="nl-NL" sz="1800" dirty="0" smtClean="0"/>
              <a:t> status </a:t>
            </a:r>
            <a:r>
              <a:rPr lang="nl-NL" sz="1800" dirty="0" err="1" smtClean="0"/>
              <a:t>dd</a:t>
            </a:r>
            <a:r>
              <a:rPr lang="nl-NL" sz="1800" dirty="0" smtClean="0"/>
              <a:t> </a:t>
            </a:r>
            <a:r>
              <a:rPr lang="nl-NL" sz="1800" dirty="0" err="1" smtClean="0"/>
              <a:t>July</a:t>
            </a:r>
            <a:r>
              <a:rPr lang="nl-NL" sz="1800" dirty="0" smtClean="0"/>
              <a:t> 2016: </a:t>
            </a:r>
            <a:r>
              <a:rPr lang="nl-NL" sz="1800" dirty="0" smtClean="0"/>
              <a:t>11 </a:t>
            </a:r>
            <a:r>
              <a:rPr lang="nl-NL" sz="1800" dirty="0" smtClean="0"/>
              <a:t>Clubs</a:t>
            </a:r>
          </a:p>
          <a:p>
            <a:pPr marL="0" indent="0">
              <a:buNone/>
            </a:pPr>
            <a:endParaRPr lang="nl-NL" sz="1800" dirty="0" smtClean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© AOPA Netherlands 2016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C6853-6EA2-4935-ADD3-39E3F4F0DE7E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 smtClean="0"/>
              <a:t>Membership</a:t>
            </a:r>
            <a:r>
              <a:rPr lang="nl-NL" sz="2400" dirty="0" smtClean="0"/>
              <a:t> and Financial status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 smtClean="0"/>
              <a:t>Present: 1200 </a:t>
            </a:r>
            <a:r>
              <a:rPr lang="nl-NL" sz="1800" dirty="0" err="1" smtClean="0"/>
              <a:t>members</a:t>
            </a:r>
            <a:endParaRPr lang="nl-NL" sz="1800" dirty="0" smtClean="0"/>
          </a:p>
          <a:p>
            <a:endParaRPr lang="nl-NL" sz="1800" dirty="0" smtClean="0"/>
          </a:p>
          <a:p>
            <a:r>
              <a:rPr lang="nl-NL" sz="1800" dirty="0" smtClean="0"/>
              <a:t>2015 clean up of “</a:t>
            </a:r>
            <a:r>
              <a:rPr lang="nl-NL" sz="1800" dirty="0" err="1" smtClean="0"/>
              <a:t>ghost</a:t>
            </a:r>
            <a:r>
              <a:rPr lang="nl-NL" sz="1800" dirty="0" smtClean="0"/>
              <a:t> </a:t>
            </a:r>
            <a:r>
              <a:rPr lang="nl-NL" sz="1800" dirty="0" err="1" smtClean="0"/>
              <a:t>members</a:t>
            </a:r>
            <a:r>
              <a:rPr lang="nl-NL" sz="1800" dirty="0" smtClean="0"/>
              <a:t>”</a:t>
            </a:r>
          </a:p>
          <a:p>
            <a:endParaRPr lang="nl-NL" sz="1800" dirty="0" smtClean="0"/>
          </a:p>
          <a:p>
            <a:r>
              <a:rPr lang="nl-NL" sz="1800" dirty="0" smtClean="0"/>
              <a:t>2015 </a:t>
            </a:r>
            <a:r>
              <a:rPr lang="nl-NL" sz="1800" dirty="0" err="1" smtClean="0"/>
              <a:t>income</a:t>
            </a:r>
            <a:r>
              <a:rPr lang="nl-NL" sz="1800" dirty="0" smtClean="0"/>
              <a:t> € 111k; </a:t>
            </a:r>
            <a:r>
              <a:rPr lang="nl-NL" sz="1800" dirty="0" err="1" smtClean="0"/>
              <a:t>costs</a:t>
            </a:r>
            <a:r>
              <a:rPr lang="nl-NL" sz="1800" dirty="0" smtClean="0"/>
              <a:t> € 73k; </a:t>
            </a:r>
            <a:r>
              <a:rPr lang="nl-NL" sz="1800" dirty="0" err="1" smtClean="0"/>
              <a:t>result</a:t>
            </a:r>
            <a:r>
              <a:rPr lang="nl-NL" sz="1800" dirty="0" smtClean="0"/>
              <a:t> € 38k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© AOPA Netherlands 2016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C6853-6EA2-4935-ADD3-39E3F4F0DE7E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nl-NL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Cost</a:t>
            </a:r>
            <a:r>
              <a:rPr lang="nl-NL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of </a:t>
            </a:r>
            <a:r>
              <a:rPr lang="nl-NL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flying</a:t>
            </a:r>
            <a:r>
              <a:rPr lang="nl-NL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 </a:t>
            </a:r>
            <a:r>
              <a:rPr lang="nl-NL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tariffs</a:t>
            </a:r>
            <a:r>
              <a:rPr lang="nl-NL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nl-NL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licenses</a:t>
            </a:r>
            <a:r>
              <a:rPr lang="nl-NL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nl-NL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smtClean="0"/>
              <a:t>Dutch tariffs (a.k.a. rip off):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Issue of initial PPL € 175 (NL 2008)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Issue of initial PPL </a:t>
            </a:r>
            <a:r>
              <a:rPr lang="en-US" sz="1800" b="1" dirty="0" smtClean="0">
                <a:solidFill>
                  <a:srgbClr val="FF0000"/>
                </a:solidFill>
              </a:rPr>
              <a:t>€ 600 </a:t>
            </a:r>
            <a:r>
              <a:rPr lang="en-US" sz="1800" dirty="0"/>
              <a:t>(</a:t>
            </a:r>
            <a:r>
              <a:rPr lang="en-US" sz="1800" dirty="0" smtClean="0"/>
              <a:t>NL 2016)</a:t>
            </a:r>
          </a:p>
          <a:p>
            <a:endParaRPr lang="en-US" sz="1800" dirty="0" smtClean="0"/>
          </a:p>
          <a:p>
            <a:r>
              <a:rPr lang="en-US" sz="1800" dirty="0" smtClean="0"/>
              <a:t>Same in Germany € 60; Greece € 6; UK € 245</a:t>
            </a:r>
          </a:p>
          <a:p>
            <a:endParaRPr lang="en-US" sz="1800" dirty="0" smtClean="0"/>
          </a:p>
          <a:p>
            <a:r>
              <a:rPr lang="en-US" sz="1800" dirty="0" smtClean="0"/>
              <a:t>License Dutch Air Traffic Controller € 45</a:t>
            </a:r>
          </a:p>
          <a:p>
            <a:endParaRPr lang="en-US" sz="1800" dirty="0" smtClean="0"/>
          </a:p>
          <a:p>
            <a:r>
              <a:rPr lang="en-US" sz="1800" dirty="0" smtClean="0"/>
              <a:t>Driver’s license or passport € 50</a:t>
            </a:r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© AOPA Netherlands 2016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C6853-6EA2-4935-ADD3-39E3F4F0DE7E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6" name="Picture 3" descr="C:\Users\Eugenie van Tijen\Desktop\brevet 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887" y="2393947"/>
            <a:ext cx="2462214" cy="3282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799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GA sector </a:t>
            </a:r>
            <a:r>
              <a:rPr lang="nl-NL" sz="2400" dirty="0" err="1" smtClean="0"/>
              <a:t>Government</a:t>
            </a:r>
            <a:r>
              <a:rPr lang="nl-NL" sz="2400" dirty="0" smtClean="0"/>
              <a:t> </a:t>
            </a:r>
            <a:r>
              <a:rPr lang="nl-NL" sz="2400" dirty="0" err="1" smtClean="0"/>
              <a:t>Consultations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44650"/>
            <a:ext cx="8229600" cy="4356099"/>
          </a:xfrm>
        </p:spPr>
        <p:txBody>
          <a:bodyPr/>
          <a:lstStyle/>
          <a:p>
            <a:pPr lvl="0"/>
            <a:r>
              <a:rPr lang="nl-NL" sz="1800" dirty="0" smtClean="0">
                <a:solidFill>
                  <a:prstClr val="black"/>
                </a:solidFill>
              </a:rPr>
              <a:t>GA Platform </a:t>
            </a:r>
            <a:r>
              <a:rPr lang="nl-NL" sz="1800" dirty="0" err="1" smtClean="0">
                <a:solidFill>
                  <a:prstClr val="black"/>
                </a:solidFill>
              </a:rPr>
              <a:t>with</a:t>
            </a:r>
            <a:r>
              <a:rPr lang="nl-NL" sz="1800" dirty="0" smtClean="0">
                <a:solidFill>
                  <a:prstClr val="black"/>
                </a:solidFill>
              </a:rPr>
              <a:t> </a:t>
            </a:r>
            <a:r>
              <a:rPr lang="nl-NL" sz="1800" dirty="0" err="1" smtClean="0">
                <a:solidFill>
                  <a:prstClr val="black"/>
                </a:solidFill>
              </a:rPr>
              <a:t>Ministry</a:t>
            </a:r>
            <a:r>
              <a:rPr lang="nl-NL" sz="1800" dirty="0" smtClean="0">
                <a:solidFill>
                  <a:prstClr val="black"/>
                </a:solidFill>
              </a:rPr>
              <a:t> of Transport + </a:t>
            </a:r>
            <a:r>
              <a:rPr lang="nl-NL" sz="1800" dirty="0" err="1" smtClean="0">
                <a:solidFill>
                  <a:prstClr val="black"/>
                </a:solidFill>
              </a:rPr>
              <a:t>Inspection</a:t>
            </a:r>
            <a:endParaRPr lang="nl-NL" sz="1800" dirty="0"/>
          </a:p>
          <a:p>
            <a:pPr lvl="0"/>
            <a:r>
              <a:rPr lang="nl-NL" sz="1800" dirty="0" err="1" smtClean="0">
                <a:solidFill>
                  <a:prstClr val="black"/>
                </a:solidFill>
              </a:rPr>
              <a:t>Quarterly</a:t>
            </a:r>
            <a:r>
              <a:rPr lang="nl-NL" sz="1800" dirty="0" smtClean="0">
                <a:solidFill>
                  <a:prstClr val="black"/>
                </a:solidFill>
              </a:rPr>
              <a:t> </a:t>
            </a:r>
            <a:r>
              <a:rPr lang="nl-NL" sz="1800" dirty="0" err="1" smtClean="0">
                <a:solidFill>
                  <a:prstClr val="black"/>
                </a:solidFill>
              </a:rPr>
              <a:t>consulation</a:t>
            </a:r>
            <a:r>
              <a:rPr lang="nl-NL" sz="1800" dirty="0" smtClean="0">
                <a:solidFill>
                  <a:prstClr val="black"/>
                </a:solidFill>
              </a:rPr>
              <a:t> </a:t>
            </a:r>
            <a:r>
              <a:rPr lang="nl-NL" sz="1800" dirty="0" err="1" smtClean="0">
                <a:solidFill>
                  <a:prstClr val="black"/>
                </a:solidFill>
              </a:rPr>
              <a:t>with</a:t>
            </a:r>
            <a:r>
              <a:rPr lang="nl-NL" sz="1800" dirty="0" smtClean="0">
                <a:solidFill>
                  <a:prstClr val="black"/>
                </a:solidFill>
              </a:rPr>
              <a:t> Dutch ATC (LVNL)</a:t>
            </a:r>
            <a:endParaRPr lang="nl-NL" sz="1800" dirty="0">
              <a:solidFill>
                <a:prstClr val="black"/>
              </a:solidFill>
            </a:endParaRPr>
          </a:p>
          <a:p>
            <a:pPr lvl="0"/>
            <a:r>
              <a:rPr lang="nl-NL" sz="1800" dirty="0" smtClean="0">
                <a:solidFill>
                  <a:prstClr val="black"/>
                </a:solidFill>
              </a:rPr>
              <a:t>Strategisch Forum: </a:t>
            </a:r>
            <a:r>
              <a:rPr lang="nl-NL" sz="1800" dirty="0" err="1" smtClean="0">
                <a:solidFill>
                  <a:prstClr val="black"/>
                </a:solidFill>
              </a:rPr>
              <a:t>Ministry</a:t>
            </a:r>
            <a:r>
              <a:rPr lang="nl-NL" sz="1800" dirty="0" smtClean="0">
                <a:solidFill>
                  <a:prstClr val="black"/>
                </a:solidFill>
              </a:rPr>
              <a:t> of Transport and of </a:t>
            </a:r>
            <a:r>
              <a:rPr lang="nl-NL" sz="1800" dirty="0" err="1" smtClean="0">
                <a:solidFill>
                  <a:prstClr val="black"/>
                </a:solidFill>
              </a:rPr>
              <a:t>Defence</a:t>
            </a:r>
            <a:endParaRPr lang="nl-NL" sz="1800" dirty="0">
              <a:solidFill>
                <a:prstClr val="black"/>
              </a:solidFill>
            </a:endParaRPr>
          </a:p>
          <a:p>
            <a:r>
              <a:rPr lang="nl-NL" sz="1800" dirty="0" smtClean="0">
                <a:solidFill>
                  <a:prstClr val="black"/>
                </a:solidFill>
              </a:rPr>
              <a:t>User </a:t>
            </a:r>
            <a:r>
              <a:rPr lang="nl-NL" sz="1800" dirty="0" err="1" smtClean="0">
                <a:solidFill>
                  <a:prstClr val="black"/>
                </a:solidFill>
              </a:rPr>
              <a:t>Consultation</a:t>
            </a:r>
            <a:r>
              <a:rPr lang="nl-NL" sz="1800" dirty="0" smtClean="0">
                <a:solidFill>
                  <a:prstClr val="black"/>
                </a:solidFill>
              </a:rPr>
              <a:t> </a:t>
            </a:r>
            <a:r>
              <a:rPr lang="nl-NL" sz="1800" dirty="0" err="1" smtClean="0">
                <a:solidFill>
                  <a:prstClr val="black"/>
                </a:solidFill>
              </a:rPr>
              <a:t>Licensing</a:t>
            </a:r>
            <a:r>
              <a:rPr lang="nl-NL" sz="1800" dirty="0" smtClean="0">
                <a:solidFill>
                  <a:prstClr val="black"/>
                </a:solidFill>
              </a:rPr>
              <a:t> </a:t>
            </a:r>
            <a:r>
              <a:rPr lang="nl-NL" sz="1800" dirty="0" err="1" smtClean="0">
                <a:solidFill>
                  <a:prstClr val="black"/>
                </a:solidFill>
              </a:rPr>
              <a:t>authority</a:t>
            </a:r>
            <a:r>
              <a:rPr lang="nl-NL" sz="1800" dirty="0" smtClean="0">
                <a:solidFill>
                  <a:prstClr val="black"/>
                </a:solidFill>
              </a:rPr>
              <a:t> (KIWA)</a:t>
            </a:r>
          </a:p>
          <a:p>
            <a:r>
              <a:rPr lang="nl-NL" sz="1800" dirty="0" err="1" smtClean="0">
                <a:solidFill>
                  <a:prstClr val="black"/>
                </a:solidFill>
              </a:rPr>
              <a:t>Workinggroup</a:t>
            </a:r>
            <a:r>
              <a:rPr lang="nl-NL" sz="1800" dirty="0" smtClean="0">
                <a:solidFill>
                  <a:prstClr val="black"/>
                </a:solidFill>
              </a:rPr>
              <a:t> </a:t>
            </a:r>
            <a:r>
              <a:rPr lang="nl-NL" sz="1800" dirty="0" err="1" smtClean="0">
                <a:solidFill>
                  <a:prstClr val="black"/>
                </a:solidFill>
              </a:rPr>
              <a:t>Airspace</a:t>
            </a:r>
            <a:r>
              <a:rPr lang="nl-NL" sz="1800" dirty="0" smtClean="0">
                <a:solidFill>
                  <a:prstClr val="black"/>
                </a:solidFill>
              </a:rPr>
              <a:t> </a:t>
            </a:r>
            <a:r>
              <a:rPr lang="nl-NL" sz="1800" dirty="0" err="1" smtClean="0">
                <a:solidFill>
                  <a:prstClr val="black"/>
                </a:solidFill>
              </a:rPr>
              <a:t>Infringements</a:t>
            </a:r>
            <a:r>
              <a:rPr lang="nl-NL" sz="1800" dirty="0" smtClean="0">
                <a:solidFill>
                  <a:prstClr val="black"/>
                </a:solidFill>
              </a:rPr>
              <a:t>: ATC, Military ATC</a:t>
            </a:r>
            <a:r>
              <a:rPr lang="nl-NL" sz="1800" dirty="0" smtClean="0">
                <a:latin typeface="Calibri" pitchFamily="34" charset="0"/>
              </a:rPr>
              <a:t> and CAA/</a:t>
            </a:r>
            <a:r>
              <a:rPr lang="nl-NL" sz="1800" dirty="0" err="1" smtClean="0">
                <a:latin typeface="Calibri" pitchFamily="34" charset="0"/>
              </a:rPr>
              <a:t>Inspection</a:t>
            </a:r>
            <a:endParaRPr lang="nl-NL" sz="1800" dirty="0" smtClean="0">
              <a:solidFill>
                <a:prstClr val="black"/>
              </a:solidFill>
            </a:endParaRPr>
          </a:p>
          <a:p>
            <a:pPr lvl="0"/>
            <a:r>
              <a:rPr lang="en-US" sz="1800" dirty="0" smtClean="0">
                <a:solidFill>
                  <a:prstClr val="black"/>
                </a:solidFill>
              </a:rPr>
              <a:t>User </a:t>
            </a:r>
            <a:r>
              <a:rPr lang="en-US" sz="1800" dirty="0">
                <a:solidFill>
                  <a:prstClr val="black"/>
                </a:solidFill>
              </a:rPr>
              <a:t>Consultations </a:t>
            </a:r>
            <a:r>
              <a:rPr lang="en-US" sz="1800" dirty="0" smtClean="0">
                <a:solidFill>
                  <a:prstClr val="black"/>
                </a:solidFill>
              </a:rPr>
              <a:t>Dutch MET </a:t>
            </a:r>
            <a:endParaRPr lang="en-US" sz="1800" dirty="0">
              <a:solidFill>
                <a:prstClr val="black"/>
              </a:solidFill>
            </a:endParaRPr>
          </a:p>
          <a:p>
            <a:pPr lvl="0"/>
            <a:r>
              <a:rPr lang="nl-NL" sz="1800" dirty="0" smtClean="0">
                <a:solidFill>
                  <a:prstClr val="black"/>
                </a:solidFill>
              </a:rPr>
              <a:t>State </a:t>
            </a:r>
            <a:r>
              <a:rPr lang="nl-NL" sz="1800" dirty="0" err="1" smtClean="0">
                <a:solidFill>
                  <a:prstClr val="black"/>
                </a:solidFill>
              </a:rPr>
              <a:t>Safety</a:t>
            </a:r>
            <a:r>
              <a:rPr lang="nl-NL" sz="1800" dirty="0" smtClean="0">
                <a:solidFill>
                  <a:prstClr val="black"/>
                </a:solidFill>
              </a:rPr>
              <a:t> </a:t>
            </a:r>
            <a:r>
              <a:rPr lang="nl-NL" sz="1800" dirty="0" err="1" smtClean="0">
                <a:solidFill>
                  <a:prstClr val="black"/>
                </a:solidFill>
              </a:rPr>
              <a:t>Programme</a:t>
            </a:r>
            <a:r>
              <a:rPr lang="nl-NL" sz="1800" dirty="0" smtClean="0">
                <a:solidFill>
                  <a:prstClr val="black"/>
                </a:solidFill>
              </a:rPr>
              <a:t>: GA </a:t>
            </a:r>
            <a:r>
              <a:rPr lang="nl-NL" sz="1800" dirty="0" err="1" smtClean="0">
                <a:solidFill>
                  <a:prstClr val="black"/>
                </a:solidFill>
              </a:rPr>
              <a:t>Action</a:t>
            </a:r>
            <a:r>
              <a:rPr lang="nl-NL" sz="1800" dirty="0" smtClean="0">
                <a:solidFill>
                  <a:prstClr val="black"/>
                </a:solidFill>
              </a:rPr>
              <a:t> Plan</a:t>
            </a:r>
            <a:endParaRPr lang="nl-NL" sz="1800" dirty="0" smtClean="0">
              <a:solidFill>
                <a:srgbClr val="FF0000"/>
              </a:solidFill>
            </a:endParaRPr>
          </a:p>
          <a:p>
            <a:pPr lvl="0"/>
            <a:r>
              <a:rPr lang="nl-NL" sz="1800" dirty="0" smtClean="0">
                <a:solidFill>
                  <a:prstClr val="black"/>
                </a:solidFill>
              </a:rPr>
              <a:t>“</a:t>
            </a:r>
            <a:r>
              <a:rPr lang="nl-NL" sz="1800" dirty="0" err="1" smtClean="0">
                <a:solidFill>
                  <a:prstClr val="black"/>
                </a:solidFill>
              </a:rPr>
              <a:t>Future-proof</a:t>
            </a:r>
            <a:r>
              <a:rPr lang="nl-NL" sz="1800" dirty="0" smtClean="0">
                <a:solidFill>
                  <a:prstClr val="black"/>
                </a:solidFill>
              </a:rPr>
              <a:t>” GA </a:t>
            </a:r>
            <a:r>
              <a:rPr lang="nl-NL" sz="1800" dirty="0" err="1" smtClean="0">
                <a:solidFill>
                  <a:prstClr val="black"/>
                </a:solidFill>
              </a:rPr>
              <a:t>airfields</a:t>
            </a:r>
            <a:endParaRPr lang="nl-NL" sz="1800" dirty="0" smtClean="0"/>
          </a:p>
          <a:p>
            <a:pPr lvl="0">
              <a:buNone/>
            </a:pPr>
            <a:endParaRPr lang="nl-NL" sz="1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C6853-6EA2-4935-ADD3-39E3F4F0DE7E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© AOPA Netherlands 2016</a:t>
            </a:r>
          </a:p>
        </p:txBody>
      </p:sp>
      <p:pic>
        <p:nvPicPr>
          <p:cNvPr id="7" name="Picture 2" descr="C:\Users\Eugenie van Tijen\Desktop\Giant-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475" y="3546162"/>
            <a:ext cx="2143126" cy="277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389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Most important/</a:t>
            </a:r>
            <a:r>
              <a:rPr lang="nl-NL" sz="2400" dirty="0" err="1" smtClean="0"/>
              <a:t>actual</a:t>
            </a:r>
            <a:r>
              <a:rPr lang="nl-NL" sz="2400" dirty="0" smtClean="0"/>
              <a:t> focus issues</a:t>
            </a:r>
            <a:endParaRPr lang="nl-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638300"/>
            <a:ext cx="8229600" cy="3981450"/>
          </a:xfrm>
        </p:spPr>
        <p:txBody>
          <a:bodyPr/>
          <a:lstStyle/>
          <a:p>
            <a:r>
              <a:rPr lang="nl-NL" sz="1800" noProof="1" smtClean="0"/>
              <a:t>Meetings Chairman AOPA with Chairmen Dutch Flying Clubs  2 x p/y</a:t>
            </a:r>
          </a:p>
          <a:p>
            <a:r>
              <a:rPr lang="nl-NL" sz="1800" noProof="1" smtClean="0"/>
              <a:t>State Safety Programme/GA Actionplan</a:t>
            </a:r>
            <a:endParaRPr lang="nl-NL" sz="1800" noProof="1"/>
          </a:p>
          <a:p>
            <a:r>
              <a:rPr lang="nl-NL" sz="1800" noProof="1" smtClean="0"/>
              <a:t>TGAL-rapport: future-proof GA airfields</a:t>
            </a:r>
            <a:endParaRPr lang="nl-NL" sz="1800" noProof="1"/>
          </a:p>
          <a:p>
            <a:r>
              <a:rPr lang="nl-NL" sz="1800" noProof="1" smtClean="0"/>
              <a:t>Night VFR</a:t>
            </a:r>
            <a:endParaRPr lang="nl-NL" sz="1800" noProof="1"/>
          </a:p>
          <a:p>
            <a:r>
              <a:rPr lang="nl-NL" sz="1800" noProof="1"/>
              <a:t>Position Paper ‘Drones’</a:t>
            </a:r>
          </a:p>
          <a:p>
            <a:pPr lvl="0"/>
            <a:r>
              <a:rPr lang="nl-NL" sz="1800" noProof="1" smtClean="0">
                <a:solidFill>
                  <a:prstClr val="black"/>
                </a:solidFill>
              </a:rPr>
              <a:t>Paper chart allowed yes or no</a:t>
            </a:r>
            <a:endParaRPr lang="nl-NL" sz="1800" noProof="1">
              <a:solidFill>
                <a:prstClr val="black"/>
              </a:solidFill>
            </a:endParaRPr>
          </a:p>
          <a:p>
            <a:pPr lvl="0"/>
            <a:r>
              <a:rPr lang="nl-NL" sz="1800" noProof="1" smtClean="0">
                <a:solidFill>
                  <a:prstClr val="black"/>
                </a:solidFill>
              </a:rPr>
              <a:t>Medical files: extremely long waiting periods</a:t>
            </a:r>
            <a:endParaRPr lang="nl-NL" sz="1800" noProof="1">
              <a:solidFill>
                <a:prstClr val="black"/>
              </a:solidFill>
            </a:endParaRPr>
          </a:p>
          <a:p>
            <a:pPr lvl="0"/>
            <a:r>
              <a:rPr lang="nl-NL" sz="1800" noProof="1">
                <a:solidFill>
                  <a:prstClr val="black"/>
                </a:solidFill>
              </a:rPr>
              <a:t>Input </a:t>
            </a:r>
            <a:r>
              <a:rPr lang="nl-NL" sz="1800" noProof="1" smtClean="0">
                <a:solidFill>
                  <a:prstClr val="black"/>
                </a:solidFill>
              </a:rPr>
              <a:t>new GPS-procedures GA-field Budel</a:t>
            </a:r>
          </a:p>
          <a:p>
            <a:pPr lvl="0"/>
            <a:r>
              <a:rPr lang="nl-NL" sz="1800" noProof="1" smtClean="0">
                <a:solidFill>
                  <a:prstClr val="black"/>
                </a:solidFill>
              </a:rPr>
              <a:t>EU/EASA </a:t>
            </a:r>
          </a:p>
          <a:p>
            <a:pPr lvl="1"/>
            <a:r>
              <a:rPr lang="nl-NL" sz="1400" noProof="1" smtClean="0">
                <a:solidFill>
                  <a:prstClr val="black"/>
                </a:solidFill>
              </a:rPr>
              <a:t>National inplementation regulations (f.e. CB IR)</a:t>
            </a:r>
          </a:p>
          <a:p>
            <a:pPr lvl="1"/>
            <a:r>
              <a:rPr lang="nl-NL" sz="1400" noProof="1" smtClean="0">
                <a:solidFill>
                  <a:prstClr val="black"/>
                </a:solidFill>
              </a:rPr>
              <a:t>‘Introductory flights’</a:t>
            </a:r>
          </a:p>
          <a:p>
            <a:pPr lvl="1"/>
            <a:r>
              <a:rPr lang="nl-NL" sz="1400" noProof="1" smtClean="0">
                <a:solidFill>
                  <a:prstClr val="black"/>
                </a:solidFill>
              </a:rPr>
              <a:t>New regulations (OPS/NCO/NCC</a:t>
            </a:r>
          </a:p>
          <a:p>
            <a:pPr lvl="0"/>
            <a:endParaRPr lang="nl-NL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© AOPA Netherlands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C6853-6EA2-4935-ADD3-39E3F4F0DE7E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6" name="Picture 3" descr="C:\Users\Eugenie van Tijen\Desktop\luchtruim-v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0236" y="2162174"/>
            <a:ext cx="2679363" cy="3371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789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 smtClean="0"/>
              <a:t>Our</a:t>
            </a:r>
            <a:r>
              <a:rPr lang="nl-NL" sz="2400" dirty="0" smtClean="0"/>
              <a:t> first </a:t>
            </a:r>
            <a:r>
              <a:rPr lang="nl-NL" sz="2400" dirty="0" err="1" smtClean="0"/>
              <a:t>fly</a:t>
            </a:r>
            <a:r>
              <a:rPr lang="nl-NL" sz="2400" dirty="0" smtClean="0"/>
              <a:t>-in!</a:t>
            </a:r>
            <a:endParaRPr lang="nl-NL" sz="2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© AOPA Netherlands 2016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C6853-6EA2-4935-ADD3-39E3F4F0DE7E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7" name="Picture 6" descr="fly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2072"/>
            <a:ext cx="9144000" cy="4975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600" y="2108200"/>
            <a:ext cx="6311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charset="2"/>
              <a:buChar char="§"/>
            </a:pPr>
            <a:r>
              <a:rPr lang="en-US" sz="2800" b="0" dirty="0" smtClean="0">
                <a:solidFill>
                  <a:schemeClr val="bg1"/>
                </a:solidFill>
                <a:latin typeface="Calibri"/>
                <a:cs typeface="Calibri"/>
              </a:rPr>
              <a:t>80 planes</a:t>
            </a:r>
          </a:p>
          <a:p>
            <a:pPr marL="1143000" indent="-1143000">
              <a:buFont typeface="Wingdings" charset="2"/>
              <a:buChar char="§"/>
            </a:pPr>
            <a:r>
              <a:rPr lang="en-US" sz="2800" b="0" dirty="0" smtClean="0">
                <a:solidFill>
                  <a:schemeClr val="bg1"/>
                </a:solidFill>
                <a:latin typeface="Calibri"/>
                <a:cs typeface="Calibri"/>
              </a:rPr>
              <a:t>5 countries</a:t>
            </a:r>
          </a:p>
          <a:p>
            <a:pPr marL="1143000" indent="-1143000">
              <a:buFont typeface="Wingdings" charset="2"/>
              <a:buChar char="§"/>
            </a:pPr>
            <a:r>
              <a:rPr lang="en-US" sz="2800" b="0" dirty="0" smtClean="0">
                <a:solidFill>
                  <a:schemeClr val="bg1"/>
                </a:solidFill>
                <a:latin typeface="Calibri"/>
                <a:cs typeface="Calibri"/>
              </a:rPr>
              <a:t>300+ visitors</a:t>
            </a:r>
          </a:p>
          <a:p>
            <a:pPr marL="1143000" indent="-1143000">
              <a:buFont typeface="Wingdings" charset="2"/>
              <a:buChar char="§"/>
            </a:pPr>
            <a:r>
              <a:rPr lang="en-US" sz="2800" b="0" dirty="0" smtClean="0">
                <a:solidFill>
                  <a:schemeClr val="bg1"/>
                </a:solidFill>
                <a:latin typeface="Calibri"/>
                <a:cs typeface="Calibri"/>
              </a:rPr>
              <a:t>30kts headwind ;-)</a:t>
            </a:r>
          </a:p>
          <a:p>
            <a:pPr marL="1143000" indent="-1143000">
              <a:buFont typeface="Wingdings" charset="2"/>
              <a:buChar char="§"/>
            </a:pP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 smtClean="0"/>
              <a:t>Our</a:t>
            </a:r>
            <a:r>
              <a:rPr lang="nl-NL" sz="2400" dirty="0" smtClean="0"/>
              <a:t> first </a:t>
            </a:r>
            <a:r>
              <a:rPr lang="nl-NL" sz="2400" dirty="0" err="1" smtClean="0"/>
              <a:t>fly</a:t>
            </a:r>
            <a:r>
              <a:rPr lang="nl-NL" sz="2400" dirty="0" smtClean="0"/>
              <a:t>-in!</a:t>
            </a:r>
            <a:endParaRPr lang="nl-NL" sz="2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© AOPA Netherlands 2016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C6853-6EA2-4935-ADD3-39E3F4F0DE7E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6" name="Picture 5" descr="Lightroom_Catalog_lrcat_-_Adobe_Photoshop_Lightroom_-_Bibliothee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021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0300" y="1981200"/>
            <a:ext cx="3784600" cy="393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0" dirty="0" smtClean="0">
                <a:latin typeface="Calibri"/>
                <a:cs typeface="Calibri"/>
              </a:rPr>
              <a:t>Dutch Experimental Association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0" dirty="0" smtClean="0">
                <a:latin typeface="Calibri"/>
                <a:cs typeface="Calibri"/>
              </a:rPr>
              <a:t>Pilot Shops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0" dirty="0" smtClean="0">
                <a:latin typeface="Calibri"/>
                <a:cs typeface="Calibri"/>
              </a:rPr>
              <a:t>Flying schools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0" dirty="0" smtClean="0">
                <a:latin typeface="Calibri"/>
                <a:cs typeface="Calibri"/>
              </a:rPr>
              <a:t>Owner clubs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0" dirty="0" smtClean="0">
                <a:latin typeface="Calibri"/>
                <a:cs typeface="Calibri"/>
              </a:rPr>
              <a:t>Inspiring keynotes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0" dirty="0" smtClean="0">
                <a:latin typeface="Calibri"/>
                <a:cs typeface="Calibri"/>
              </a:rPr>
              <a:t>American style BBQ</a:t>
            </a:r>
            <a:endParaRPr lang="en-US" sz="24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1701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5372</TotalTime>
  <Words>454</Words>
  <Application>Microsoft Office PowerPoint</Application>
  <PresentationFormat>Diavoorstelling (4:3)</PresentationFormat>
  <Paragraphs>101</Paragraphs>
  <Slides>10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Default Design</vt:lpstr>
      <vt:lpstr>July 21-24, Chicago, IL (USA)</vt:lpstr>
      <vt:lpstr>AOPA-NL 2015/16</vt:lpstr>
      <vt:lpstr>Membership Flying Clubs</vt:lpstr>
      <vt:lpstr>Membership and Financial status</vt:lpstr>
      <vt:lpstr> Cost of flying: tariffs licenses </vt:lpstr>
      <vt:lpstr>GA sector Government Consultations</vt:lpstr>
      <vt:lpstr>Most important/actual focus issues</vt:lpstr>
      <vt:lpstr>Our first fly-in!</vt:lpstr>
      <vt:lpstr>Our first fly-in!</vt:lpstr>
      <vt:lpstr>A fantastic success</vt:lpstr>
    </vt:vector>
  </TitlesOfParts>
  <Company>Lutent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Erwin Lute</dc:creator>
  <cp:lastModifiedBy>Eugenie</cp:lastModifiedBy>
  <cp:revision>569</cp:revision>
  <dcterms:created xsi:type="dcterms:W3CDTF">2011-04-15T09:08:04Z</dcterms:created>
  <dcterms:modified xsi:type="dcterms:W3CDTF">2016-07-20T21:54:50Z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Date">
    <vt:lpwstr>21-10-2014 16:30:01</vt:lpwstr>
  </property>
</Properties>
</file>